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notesMasterIdLst>
    <p:notesMasterId r:id="rId19"/>
  </p:notesMasterIdLst>
  <p:sldIdLst>
    <p:sldId id="256" r:id="rId2"/>
    <p:sldId id="259" r:id="rId3"/>
    <p:sldId id="261" r:id="rId4"/>
    <p:sldId id="257" r:id="rId5"/>
    <p:sldId id="258" r:id="rId6"/>
    <p:sldId id="264" r:id="rId7"/>
    <p:sldId id="262" r:id="rId8"/>
    <p:sldId id="265" r:id="rId9"/>
    <p:sldId id="263" r:id="rId10"/>
    <p:sldId id="268" r:id="rId11"/>
    <p:sldId id="269" r:id="rId12"/>
    <p:sldId id="270" r:id="rId13"/>
    <p:sldId id="271" r:id="rId14"/>
    <p:sldId id="272" r:id="rId15"/>
    <p:sldId id="275" r:id="rId16"/>
    <p:sldId id="273"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993366"/>
    <a:srgbClr val="FF00FF"/>
    <a:srgbClr val="FF3300"/>
    <a:srgbClr val="9966FF"/>
    <a:srgbClr val="9900FF"/>
    <a:srgbClr val="9900CC"/>
    <a:srgbClr val="DB394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70" d="100"/>
          <a:sy n="70" d="100"/>
        </p:scale>
        <p:origin x="-522" y="-108"/>
      </p:cViewPr>
      <p:guideLst>
        <p:guide orient="horz" pos="2160"/>
        <p:guide pos="2880"/>
      </p:guideLst>
    </p:cSldViewPr>
  </p:slideViewPr>
  <p:outlineViewPr>
    <p:cViewPr>
      <p:scale>
        <a:sx n="33" d="100"/>
        <a:sy n="33" d="100"/>
      </p:scale>
      <p:origin x="0" y="606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04312B-C980-4035-A216-04B464FE9EE4}" type="doc">
      <dgm:prSet loTypeId="urn:microsoft.com/office/officeart/2005/8/layout/hierarchy1" loCatId="hierarchy" qsTypeId="urn:microsoft.com/office/officeart/2005/8/quickstyle/3d4" qsCatId="3D" csTypeId="urn:microsoft.com/office/officeart/2005/8/colors/accent2_3" csCatId="accent2" phldr="1"/>
      <dgm:spPr/>
      <dgm:t>
        <a:bodyPr/>
        <a:lstStyle/>
        <a:p>
          <a:endParaRPr lang="el-GR"/>
        </a:p>
      </dgm:t>
    </dgm:pt>
    <dgm:pt modelId="{DE2C4BEF-9F36-4915-B5B9-AF0D8A9B52B5}">
      <dgm:prSet phldrT="[Text]"/>
      <dgm:spPr/>
      <dgm:t>
        <a:bodyPr/>
        <a:lstStyle/>
        <a:p>
          <a:r>
            <a:rPr lang="en-US" dirty="0" smtClean="0">
              <a:latin typeface="Times New Roman" panose="02020603050405020304" pitchFamily="18" charset="0"/>
              <a:cs typeface="Times New Roman" panose="02020603050405020304" pitchFamily="18" charset="0"/>
            </a:rPr>
            <a:t>M</a:t>
          </a:r>
          <a:r>
            <a:rPr lang="el-GR" dirty="0" smtClean="0">
              <a:latin typeface="Times New Roman" panose="02020603050405020304" pitchFamily="18" charset="0"/>
              <a:cs typeface="Times New Roman" panose="02020603050405020304" pitchFamily="18" charset="0"/>
            </a:rPr>
            <a:t>ετέχοντα Τμήματα ή Ιδρύματα</a:t>
          </a:r>
          <a:endParaRPr lang="el-GR" dirty="0">
            <a:latin typeface="Times New Roman" panose="02020603050405020304" pitchFamily="18" charset="0"/>
            <a:cs typeface="Times New Roman" panose="02020603050405020304" pitchFamily="18" charset="0"/>
          </a:endParaRPr>
        </a:p>
      </dgm:t>
    </dgm:pt>
    <dgm:pt modelId="{43C4B73B-40DE-42D8-A119-759433B873E9}" type="parTrans" cxnId="{E53C7F70-905B-430F-9B4D-61321F29B000}">
      <dgm:prSet/>
      <dgm:spPr/>
      <dgm:t>
        <a:bodyPr/>
        <a:lstStyle/>
        <a:p>
          <a:endParaRPr lang="el-GR"/>
        </a:p>
      </dgm:t>
    </dgm:pt>
    <dgm:pt modelId="{63F7F088-C700-4A82-BCA9-B90EECFF0CD7}" type="sibTrans" cxnId="{E53C7F70-905B-430F-9B4D-61321F29B000}">
      <dgm:prSet/>
      <dgm:spPr/>
      <dgm:t>
        <a:bodyPr/>
        <a:lstStyle/>
        <a:p>
          <a:endParaRPr lang="el-GR"/>
        </a:p>
      </dgm:t>
    </dgm:pt>
    <dgm:pt modelId="{A51D176F-90EB-4FAC-A406-309500C27B21}">
      <dgm:prSet phldrT="[Text]"/>
      <dgm:spPr/>
      <dgm:t>
        <a:bodyPr/>
        <a:lstStyle/>
        <a:p>
          <a:r>
            <a:rPr lang="el-GR" dirty="0" smtClean="0">
              <a:latin typeface="Times New Roman" panose="02020603050405020304" pitchFamily="18" charset="0"/>
              <a:cs typeface="Times New Roman" panose="02020603050405020304" pitchFamily="18" charset="0"/>
            </a:rPr>
            <a:t>Τμήμα Ιατρικής της Σχολής Επιστημών Υγείας, του Αριστοτελείου Πανεπιστημίου Θεσσαλονίκης (ΑΠΘ)</a:t>
          </a:r>
          <a:endParaRPr lang="el-GR" dirty="0">
            <a:latin typeface="Times New Roman" panose="02020603050405020304" pitchFamily="18" charset="0"/>
            <a:cs typeface="Times New Roman" panose="02020603050405020304" pitchFamily="18" charset="0"/>
          </a:endParaRPr>
        </a:p>
      </dgm:t>
    </dgm:pt>
    <dgm:pt modelId="{8512348A-EDE8-4767-9B0D-0D3526616A5E}" type="parTrans" cxnId="{C392F52D-A821-4296-97ED-FA6D51417BC9}">
      <dgm:prSet/>
      <dgm:spPr/>
      <dgm:t>
        <a:bodyPr/>
        <a:lstStyle/>
        <a:p>
          <a:endParaRPr lang="el-GR"/>
        </a:p>
      </dgm:t>
    </dgm:pt>
    <dgm:pt modelId="{0715ED76-7963-4F52-9FFA-32679E76E391}" type="sibTrans" cxnId="{C392F52D-A821-4296-97ED-FA6D51417BC9}">
      <dgm:prSet/>
      <dgm:spPr/>
      <dgm:t>
        <a:bodyPr/>
        <a:lstStyle/>
        <a:p>
          <a:endParaRPr lang="el-GR"/>
        </a:p>
      </dgm:t>
    </dgm:pt>
    <dgm:pt modelId="{912A52EB-68A2-4647-A6CE-AEFA934BC89C}">
      <dgm:prSet phldrT="[Text]"/>
      <dgm:spPr/>
      <dgm:t>
        <a:bodyPr/>
        <a:lstStyle/>
        <a:p>
          <a:r>
            <a:rPr lang="el-GR" dirty="0" smtClean="0">
              <a:latin typeface="Times New Roman" panose="02020603050405020304" pitchFamily="18" charset="0"/>
              <a:cs typeface="Times New Roman" panose="02020603050405020304" pitchFamily="18" charset="0"/>
            </a:rPr>
            <a:t>Παπαμήτσου Θεοδώρα, Αναπληρώτρια Καθηγήτρια Ιστολογίας-Εμβρυολογίας του Τμήματος Ιατρικής της Σχολής Επιστημών Υγείας ΑΠΘ</a:t>
          </a:r>
          <a:endParaRPr lang="el-GR" dirty="0">
            <a:latin typeface="Times New Roman" panose="02020603050405020304" pitchFamily="18" charset="0"/>
            <a:cs typeface="Times New Roman" panose="02020603050405020304" pitchFamily="18" charset="0"/>
          </a:endParaRPr>
        </a:p>
      </dgm:t>
    </dgm:pt>
    <dgm:pt modelId="{36493C76-6B27-4863-A059-996F083BC34D}" type="parTrans" cxnId="{56F60237-71FB-4FAA-89B5-08C422EC8912}">
      <dgm:prSet/>
      <dgm:spPr/>
      <dgm:t>
        <a:bodyPr/>
        <a:lstStyle/>
        <a:p>
          <a:endParaRPr lang="el-GR"/>
        </a:p>
      </dgm:t>
    </dgm:pt>
    <dgm:pt modelId="{C11252D5-98C2-411D-AACE-238206F922DD}" type="sibTrans" cxnId="{56F60237-71FB-4FAA-89B5-08C422EC8912}">
      <dgm:prSet/>
      <dgm:spPr/>
      <dgm:t>
        <a:bodyPr/>
        <a:lstStyle/>
        <a:p>
          <a:endParaRPr lang="el-GR"/>
        </a:p>
      </dgm:t>
    </dgm:pt>
    <dgm:pt modelId="{5F319159-E0A7-4605-A2C4-F03D792BABE3}">
      <dgm:prSet phldrT="[Text]"/>
      <dgm:spPr/>
      <dgm:t>
        <a:bodyPr/>
        <a:lstStyle/>
        <a:p>
          <a:r>
            <a:rPr lang="el-GR" dirty="0" smtClean="0">
              <a:latin typeface="Times New Roman" panose="02020603050405020304" pitchFamily="18" charset="0"/>
              <a:cs typeface="Times New Roman" panose="02020603050405020304" pitchFamily="18" charset="0"/>
            </a:rPr>
            <a:t>Τμήμα Ιατρικής της Σχολής Επιστημών Υγείας του Δημοκρίτειου Πανεπιστημίου Θράκης (ΔΠΘ)</a:t>
          </a:r>
          <a:endParaRPr lang="el-GR" dirty="0">
            <a:latin typeface="Times New Roman" panose="02020603050405020304" pitchFamily="18" charset="0"/>
            <a:cs typeface="Times New Roman" panose="02020603050405020304" pitchFamily="18" charset="0"/>
          </a:endParaRPr>
        </a:p>
      </dgm:t>
    </dgm:pt>
    <dgm:pt modelId="{EFC3B05F-DCB1-46EB-876D-8B9C064347FB}" type="parTrans" cxnId="{736EF053-5AFB-4460-9E08-D271CF29408C}">
      <dgm:prSet/>
      <dgm:spPr/>
      <dgm:t>
        <a:bodyPr/>
        <a:lstStyle/>
        <a:p>
          <a:endParaRPr lang="el-GR"/>
        </a:p>
      </dgm:t>
    </dgm:pt>
    <dgm:pt modelId="{41453890-6511-4D8F-804D-BD2C2F79C1C1}" type="sibTrans" cxnId="{736EF053-5AFB-4460-9E08-D271CF29408C}">
      <dgm:prSet/>
      <dgm:spPr/>
      <dgm:t>
        <a:bodyPr/>
        <a:lstStyle/>
        <a:p>
          <a:endParaRPr lang="el-GR"/>
        </a:p>
      </dgm:t>
    </dgm:pt>
    <dgm:pt modelId="{41734FCA-AC64-4598-BBB6-124282D01D78}">
      <dgm:prSet phldrT="[Text]"/>
      <dgm:spPr/>
      <dgm:t>
        <a:bodyPr/>
        <a:lstStyle/>
        <a:p>
          <a:r>
            <a:rPr lang="el-GR" dirty="0" smtClean="0">
              <a:latin typeface="Times New Roman" panose="02020603050405020304" pitchFamily="18" charset="0"/>
              <a:cs typeface="Times New Roman" panose="02020603050405020304" pitchFamily="18" charset="0"/>
            </a:rPr>
            <a:t>Τμήμα Πολιτικών Μηχανικών ΤΕ της Σχολής Τεχνολογικών Εφαρμογών του Αλεξάνδρειου ΤΕΙ Θεσσαλονίκης (ΑΤΕΙΘ)</a:t>
          </a:r>
          <a:endParaRPr lang="el-GR" dirty="0">
            <a:latin typeface="Times New Roman" panose="02020603050405020304" pitchFamily="18" charset="0"/>
            <a:cs typeface="Times New Roman" panose="02020603050405020304" pitchFamily="18" charset="0"/>
          </a:endParaRPr>
        </a:p>
      </dgm:t>
    </dgm:pt>
    <dgm:pt modelId="{FF48B9BA-0735-4E9C-A8CD-695697E218D1}" type="parTrans" cxnId="{12DE95B0-765E-4E2D-B685-CE99B7C48EC2}">
      <dgm:prSet/>
      <dgm:spPr/>
      <dgm:t>
        <a:bodyPr/>
        <a:lstStyle/>
        <a:p>
          <a:endParaRPr lang="el-GR"/>
        </a:p>
      </dgm:t>
    </dgm:pt>
    <dgm:pt modelId="{DAC20B8D-17B9-4AE3-A663-990A1E4C2B01}" type="sibTrans" cxnId="{12DE95B0-765E-4E2D-B685-CE99B7C48EC2}">
      <dgm:prSet/>
      <dgm:spPr/>
      <dgm:t>
        <a:bodyPr/>
        <a:lstStyle/>
        <a:p>
          <a:endParaRPr lang="el-GR"/>
        </a:p>
      </dgm:t>
    </dgm:pt>
    <dgm:pt modelId="{7BC4A5E0-40D0-4225-9AD4-2000B954C8D4}">
      <dgm:prSet phldrT="[Text]"/>
      <dgm:spPr/>
      <dgm:t>
        <a:bodyPr/>
        <a:lstStyle/>
        <a:p>
          <a:r>
            <a:rPr lang="el-GR" dirty="0" smtClean="0">
              <a:latin typeface="Times New Roman" panose="02020603050405020304" pitchFamily="18" charset="0"/>
              <a:cs typeface="Times New Roman" panose="02020603050405020304" pitchFamily="18" charset="0"/>
            </a:rPr>
            <a:t>Τμήμα Γεωλογίας της Σχολής Θετικών Επιστημών του Αριστοτελείου Πανεπιστημίου Θεσσαλονίκης (ΑΠΘ) </a:t>
          </a:r>
          <a:endParaRPr lang="el-GR" dirty="0">
            <a:latin typeface="Times New Roman" panose="02020603050405020304" pitchFamily="18" charset="0"/>
            <a:cs typeface="Times New Roman" panose="02020603050405020304" pitchFamily="18" charset="0"/>
          </a:endParaRPr>
        </a:p>
      </dgm:t>
    </dgm:pt>
    <dgm:pt modelId="{90E2DDD3-988A-47DE-831D-86C1E2A30EA0}" type="parTrans" cxnId="{9B3B9211-5B93-4651-A2C9-A53BF11DEFA2}">
      <dgm:prSet/>
      <dgm:spPr/>
      <dgm:t>
        <a:bodyPr/>
        <a:lstStyle/>
        <a:p>
          <a:endParaRPr lang="el-GR"/>
        </a:p>
      </dgm:t>
    </dgm:pt>
    <dgm:pt modelId="{39C01730-8506-4AF7-A349-741A49731EC8}" type="sibTrans" cxnId="{9B3B9211-5B93-4651-A2C9-A53BF11DEFA2}">
      <dgm:prSet/>
      <dgm:spPr/>
      <dgm:t>
        <a:bodyPr/>
        <a:lstStyle/>
        <a:p>
          <a:endParaRPr lang="el-GR"/>
        </a:p>
      </dgm:t>
    </dgm:pt>
    <dgm:pt modelId="{61D5AB08-089D-48DD-B096-932D9907B39A}">
      <dgm:prSet phldrT="[Text]"/>
      <dgm:spPr/>
      <dgm:t>
        <a:bodyPr/>
        <a:lstStyle/>
        <a:p>
          <a:r>
            <a:rPr lang="el-GR" dirty="0" smtClean="0">
              <a:latin typeface="Times New Roman" panose="02020603050405020304" pitchFamily="18" charset="0"/>
              <a:cs typeface="Times New Roman" panose="02020603050405020304" pitchFamily="18" charset="0"/>
            </a:rPr>
            <a:t>Λιαλιάρης Θεόδωρος, Καθηγητής Γενετικής του Τμήματος Ιατρικής της Σχολής Επιστημών Υγείας του ΔΠΘ</a:t>
          </a:r>
          <a:endParaRPr lang="el-GR" dirty="0">
            <a:latin typeface="Times New Roman" panose="02020603050405020304" pitchFamily="18" charset="0"/>
            <a:cs typeface="Times New Roman" panose="02020603050405020304" pitchFamily="18" charset="0"/>
          </a:endParaRPr>
        </a:p>
      </dgm:t>
    </dgm:pt>
    <dgm:pt modelId="{32FAA399-4DB5-4BF1-9119-1F16E83AFE31}" type="parTrans" cxnId="{6858C04D-13FB-4FC0-9F3C-DC8E456FB157}">
      <dgm:prSet/>
      <dgm:spPr/>
      <dgm:t>
        <a:bodyPr/>
        <a:lstStyle/>
        <a:p>
          <a:endParaRPr lang="el-GR"/>
        </a:p>
      </dgm:t>
    </dgm:pt>
    <dgm:pt modelId="{EDD37569-80F4-4EE0-9AD6-6EDE045BB22E}" type="sibTrans" cxnId="{6858C04D-13FB-4FC0-9F3C-DC8E456FB157}">
      <dgm:prSet/>
      <dgm:spPr/>
      <dgm:t>
        <a:bodyPr/>
        <a:lstStyle/>
        <a:p>
          <a:endParaRPr lang="el-GR"/>
        </a:p>
      </dgm:t>
    </dgm:pt>
    <dgm:pt modelId="{379C1BE3-7770-4505-9BB5-EBADF7876486}">
      <dgm:prSet phldrT="[Text]"/>
      <dgm:spPr/>
      <dgm:t>
        <a:bodyPr/>
        <a:lstStyle/>
        <a:p>
          <a:r>
            <a:rPr lang="el-GR" dirty="0" smtClean="0">
              <a:latin typeface="Times New Roman" panose="02020603050405020304" pitchFamily="18" charset="0"/>
              <a:cs typeface="Times New Roman" panose="02020603050405020304" pitchFamily="18" charset="0"/>
            </a:rPr>
            <a:t>Παπαλιάγκας Θεοδόσιος, Καθηγητής του Τμήματος Πολιτικών Μηχανικών ΤΕ του Αλεξάνδρειου ΤΕΙ Θεσσαλονίκης</a:t>
          </a:r>
          <a:endParaRPr lang="el-GR" dirty="0">
            <a:latin typeface="Times New Roman" panose="02020603050405020304" pitchFamily="18" charset="0"/>
            <a:cs typeface="Times New Roman" panose="02020603050405020304" pitchFamily="18" charset="0"/>
          </a:endParaRPr>
        </a:p>
      </dgm:t>
    </dgm:pt>
    <dgm:pt modelId="{759B66CF-0CD2-4D36-9F9F-A2C71D97CB61}" type="parTrans" cxnId="{1EC4A6A0-0B56-46A2-B8AF-BAC71C4446E9}">
      <dgm:prSet/>
      <dgm:spPr/>
      <dgm:t>
        <a:bodyPr/>
        <a:lstStyle/>
        <a:p>
          <a:endParaRPr lang="el-GR"/>
        </a:p>
      </dgm:t>
    </dgm:pt>
    <dgm:pt modelId="{0E1A67B9-5BCF-4FDC-B729-A6FD88AB5303}" type="sibTrans" cxnId="{1EC4A6A0-0B56-46A2-B8AF-BAC71C4446E9}">
      <dgm:prSet/>
      <dgm:spPr/>
      <dgm:t>
        <a:bodyPr/>
        <a:lstStyle/>
        <a:p>
          <a:endParaRPr lang="el-GR"/>
        </a:p>
      </dgm:t>
    </dgm:pt>
    <dgm:pt modelId="{48F1B6A8-4AE3-4953-A0FA-93FEB19839E7}">
      <dgm:prSet phldrT="[Text]"/>
      <dgm:spPr/>
      <dgm:t>
        <a:bodyPr/>
        <a:lstStyle/>
        <a:p>
          <a:r>
            <a:rPr lang="el-GR" dirty="0" smtClean="0">
              <a:latin typeface="Times New Roman" panose="02020603050405020304" pitchFamily="18" charset="0"/>
              <a:cs typeface="Times New Roman" panose="02020603050405020304" pitchFamily="18" charset="0"/>
            </a:rPr>
            <a:t>Καρακώστας Θεόδωρος, Καθηγητής Μετεωρολογίας-Κλιματολογίας του Tμήματος Γεωλογίας της Σχολής Θετικών Επιστημών του ΑΠΘ</a:t>
          </a:r>
          <a:endParaRPr lang="el-GR" dirty="0">
            <a:latin typeface="Times New Roman" panose="02020603050405020304" pitchFamily="18" charset="0"/>
            <a:cs typeface="Times New Roman" panose="02020603050405020304" pitchFamily="18" charset="0"/>
          </a:endParaRPr>
        </a:p>
      </dgm:t>
    </dgm:pt>
    <dgm:pt modelId="{9DD02840-E627-4AD1-9D8C-ED92A4AEE553}" type="parTrans" cxnId="{73572946-1733-4812-A871-1E1EFD3755E9}">
      <dgm:prSet/>
      <dgm:spPr/>
      <dgm:t>
        <a:bodyPr/>
        <a:lstStyle/>
        <a:p>
          <a:endParaRPr lang="el-GR"/>
        </a:p>
      </dgm:t>
    </dgm:pt>
    <dgm:pt modelId="{ADE915AB-65CD-48E2-919E-A0C7456CA812}" type="sibTrans" cxnId="{73572946-1733-4812-A871-1E1EFD3755E9}">
      <dgm:prSet/>
      <dgm:spPr/>
      <dgm:t>
        <a:bodyPr/>
        <a:lstStyle/>
        <a:p>
          <a:endParaRPr lang="el-GR"/>
        </a:p>
      </dgm:t>
    </dgm:pt>
    <dgm:pt modelId="{90817323-FA00-4C0D-A5EA-B4E48CEF8A71}" type="pres">
      <dgm:prSet presAssocID="{4404312B-C980-4035-A216-04B464FE9EE4}" presName="hierChild1" presStyleCnt="0">
        <dgm:presLayoutVars>
          <dgm:chPref val="1"/>
          <dgm:dir/>
          <dgm:animOne val="branch"/>
          <dgm:animLvl val="lvl"/>
          <dgm:resizeHandles/>
        </dgm:presLayoutVars>
      </dgm:prSet>
      <dgm:spPr/>
      <dgm:t>
        <a:bodyPr/>
        <a:lstStyle/>
        <a:p>
          <a:endParaRPr lang="el-GR"/>
        </a:p>
      </dgm:t>
    </dgm:pt>
    <dgm:pt modelId="{8C295347-A027-4D3E-9D02-B9C891900127}" type="pres">
      <dgm:prSet presAssocID="{DE2C4BEF-9F36-4915-B5B9-AF0D8A9B52B5}" presName="hierRoot1" presStyleCnt="0"/>
      <dgm:spPr/>
    </dgm:pt>
    <dgm:pt modelId="{1918D674-5CAB-4782-8130-1D4B1A1F04C1}" type="pres">
      <dgm:prSet presAssocID="{DE2C4BEF-9F36-4915-B5B9-AF0D8A9B52B5}" presName="composite" presStyleCnt="0"/>
      <dgm:spPr/>
    </dgm:pt>
    <dgm:pt modelId="{2AD62E7C-E23D-436E-B54C-C04ABB98ED18}" type="pres">
      <dgm:prSet presAssocID="{DE2C4BEF-9F36-4915-B5B9-AF0D8A9B52B5}" presName="background" presStyleLbl="node0" presStyleIdx="0" presStyleCnt="1"/>
      <dgm:spPr/>
    </dgm:pt>
    <dgm:pt modelId="{7128DEA6-F033-48FA-A98B-AB5BFDE58F4B}" type="pres">
      <dgm:prSet presAssocID="{DE2C4BEF-9F36-4915-B5B9-AF0D8A9B52B5}" presName="text" presStyleLbl="fgAcc0" presStyleIdx="0" presStyleCnt="1">
        <dgm:presLayoutVars>
          <dgm:chPref val="3"/>
        </dgm:presLayoutVars>
      </dgm:prSet>
      <dgm:spPr/>
      <dgm:t>
        <a:bodyPr/>
        <a:lstStyle/>
        <a:p>
          <a:endParaRPr lang="el-GR"/>
        </a:p>
      </dgm:t>
    </dgm:pt>
    <dgm:pt modelId="{7DF27E71-A0D2-4766-AE29-DB229E4C7ACD}" type="pres">
      <dgm:prSet presAssocID="{DE2C4BEF-9F36-4915-B5B9-AF0D8A9B52B5}" presName="hierChild2" presStyleCnt="0"/>
      <dgm:spPr/>
    </dgm:pt>
    <dgm:pt modelId="{524B3BBE-9693-4E57-973F-A5F410BF6173}" type="pres">
      <dgm:prSet presAssocID="{8512348A-EDE8-4767-9B0D-0D3526616A5E}" presName="Name10" presStyleLbl="parChTrans1D2" presStyleIdx="0" presStyleCnt="4"/>
      <dgm:spPr/>
      <dgm:t>
        <a:bodyPr/>
        <a:lstStyle/>
        <a:p>
          <a:endParaRPr lang="el-GR"/>
        </a:p>
      </dgm:t>
    </dgm:pt>
    <dgm:pt modelId="{AD66B9BA-CB19-4FC6-AB2E-8C355898F8B8}" type="pres">
      <dgm:prSet presAssocID="{A51D176F-90EB-4FAC-A406-309500C27B21}" presName="hierRoot2" presStyleCnt="0"/>
      <dgm:spPr/>
    </dgm:pt>
    <dgm:pt modelId="{682F472F-8C2A-4BD1-9DF7-6427D567C61F}" type="pres">
      <dgm:prSet presAssocID="{A51D176F-90EB-4FAC-A406-309500C27B21}" presName="composite2" presStyleCnt="0"/>
      <dgm:spPr/>
    </dgm:pt>
    <dgm:pt modelId="{9D010F8D-73CD-4F7B-B01B-1C27481A7C8B}" type="pres">
      <dgm:prSet presAssocID="{A51D176F-90EB-4FAC-A406-309500C27B21}" presName="background2" presStyleLbl="node2" presStyleIdx="0" presStyleCnt="4"/>
      <dgm:spPr/>
    </dgm:pt>
    <dgm:pt modelId="{9F03D4D5-0A50-4F98-947C-72B09CE33CB4}" type="pres">
      <dgm:prSet presAssocID="{A51D176F-90EB-4FAC-A406-309500C27B21}" presName="text2" presStyleLbl="fgAcc2" presStyleIdx="0" presStyleCnt="4">
        <dgm:presLayoutVars>
          <dgm:chPref val="3"/>
        </dgm:presLayoutVars>
      </dgm:prSet>
      <dgm:spPr/>
      <dgm:t>
        <a:bodyPr/>
        <a:lstStyle/>
        <a:p>
          <a:endParaRPr lang="el-GR"/>
        </a:p>
      </dgm:t>
    </dgm:pt>
    <dgm:pt modelId="{8BA7385E-C4C9-4266-86FD-C18045ADCB44}" type="pres">
      <dgm:prSet presAssocID="{A51D176F-90EB-4FAC-A406-309500C27B21}" presName="hierChild3" presStyleCnt="0"/>
      <dgm:spPr/>
    </dgm:pt>
    <dgm:pt modelId="{8BC076A5-198C-43E4-8C4C-C5CC8E3A2859}" type="pres">
      <dgm:prSet presAssocID="{36493C76-6B27-4863-A059-996F083BC34D}" presName="Name17" presStyleLbl="parChTrans1D3" presStyleIdx="0" presStyleCnt="4"/>
      <dgm:spPr/>
      <dgm:t>
        <a:bodyPr/>
        <a:lstStyle/>
        <a:p>
          <a:endParaRPr lang="el-GR"/>
        </a:p>
      </dgm:t>
    </dgm:pt>
    <dgm:pt modelId="{0C0FF768-93F4-4E2C-9203-1B67CE858A24}" type="pres">
      <dgm:prSet presAssocID="{912A52EB-68A2-4647-A6CE-AEFA934BC89C}" presName="hierRoot3" presStyleCnt="0"/>
      <dgm:spPr/>
    </dgm:pt>
    <dgm:pt modelId="{FA1B2538-1A5E-424A-A3BA-ADDD4D710FF0}" type="pres">
      <dgm:prSet presAssocID="{912A52EB-68A2-4647-A6CE-AEFA934BC89C}" presName="composite3" presStyleCnt="0"/>
      <dgm:spPr/>
    </dgm:pt>
    <dgm:pt modelId="{2633D34B-71AB-4299-AD51-321A5B0E9DC5}" type="pres">
      <dgm:prSet presAssocID="{912A52EB-68A2-4647-A6CE-AEFA934BC89C}" presName="background3" presStyleLbl="node3" presStyleIdx="0" presStyleCnt="4"/>
      <dgm:spPr/>
    </dgm:pt>
    <dgm:pt modelId="{7F390C38-5123-48D1-AA97-4690878DF058}" type="pres">
      <dgm:prSet presAssocID="{912A52EB-68A2-4647-A6CE-AEFA934BC89C}" presName="text3" presStyleLbl="fgAcc3" presStyleIdx="0" presStyleCnt="4">
        <dgm:presLayoutVars>
          <dgm:chPref val="3"/>
        </dgm:presLayoutVars>
      </dgm:prSet>
      <dgm:spPr/>
      <dgm:t>
        <a:bodyPr/>
        <a:lstStyle/>
        <a:p>
          <a:endParaRPr lang="el-GR"/>
        </a:p>
      </dgm:t>
    </dgm:pt>
    <dgm:pt modelId="{61AC9643-02EA-4700-9848-F5A7C1407D24}" type="pres">
      <dgm:prSet presAssocID="{912A52EB-68A2-4647-A6CE-AEFA934BC89C}" presName="hierChild4" presStyleCnt="0"/>
      <dgm:spPr/>
    </dgm:pt>
    <dgm:pt modelId="{ECF6DCB6-F26B-4CC1-917A-0967A1C72CFC}" type="pres">
      <dgm:prSet presAssocID="{EFC3B05F-DCB1-46EB-876D-8B9C064347FB}" presName="Name10" presStyleLbl="parChTrans1D2" presStyleIdx="1" presStyleCnt="4"/>
      <dgm:spPr/>
      <dgm:t>
        <a:bodyPr/>
        <a:lstStyle/>
        <a:p>
          <a:endParaRPr lang="el-GR"/>
        </a:p>
      </dgm:t>
    </dgm:pt>
    <dgm:pt modelId="{994D4C3E-4E9D-4DEB-8323-AEE1235A912E}" type="pres">
      <dgm:prSet presAssocID="{5F319159-E0A7-4605-A2C4-F03D792BABE3}" presName="hierRoot2" presStyleCnt="0"/>
      <dgm:spPr/>
    </dgm:pt>
    <dgm:pt modelId="{E90E8340-F0ED-43BC-AA2A-4E3129D6BE39}" type="pres">
      <dgm:prSet presAssocID="{5F319159-E0A7-4605-A2C4-F03D792BABE3}" presName="composite2" presStyleCnt="0"/>
      <dgm:spPr/>
    </dgm:pt>
    <dgm:pt modelId="{87429AC9-0FDE-47BF-B838-0639E5C8CD75}" type="pres">
      <dgm:prSet presAssocID="{5F319159-E0A7-4605-A2C4-F03D792BABE3}" presName="background2" presStyleLbl="node2" presStyleIdx="1" presStyleCnt="4"/>
      <dgm:spPr/>
    </dgm:pt>
    <dgm:pt modelId="{EE908D41-9CDA-479F-95E1-A8584AE33C16}" type="pres">
      <dgm:prSet presAssocID="{5F319159-E0A7-4605-A2C4-F03D792BABE3}" presName="text2" presStyleLbl="fgAcc2" presStyleIdx="1" presStyleCnt="4">
        <dgm:presLayoutVars>
          <dgm:chPref val="3"/>
        </dgm:presLayoutVars>
      </dgm:prSet>
      <dgm:spPr/>
      <dgm:t>
        <a:bodyPr/>
        <a:lstStyle/>
        <a:p>
          <a:endParaRPr lang="el-GR"/>
        </a:p>
      </dgm:t>
    </dgm:pt>
    <dgm:pt modelId="{13631F26-0F86-4418-A5D7-F9147639D124}" type="pres">
      <dgm:prSet presAssocID="{5F319159-E0A7-4605-A2C4-F03D792BABE3}" presName="hierChild3" presStyleCnt="0"/>
      <dgm:spPr/>
    </dgm:pt>
    <dgm:pt modelId="{11E741A9-51B1-488A-81E9-BFCC571CCFCC}" type="pres">
      <dgm:prSet presAssocID="{32FAA399-4DB5-4BF1-9119-1F16E83AFE31}" presName="Name17" presStyleLbl="parChTrans1D3" presStyleIdx="1" presStyleCnt="4"/>
      <dgm:spPr/>
      <dgm:t>
        <a:bodyPr/>
        <a:lstStyle/>
        <a:p>
          <a:endParaRPr lang="el-GR"/>
        </a:p>
      </dgm:t>
    </dgm:pt>
    <dgm:pt modelId="{83756178-50AE-490A-8AE2-2E3E727A242D}" type="pres">
      <dgm:prSet presAssocID="{61D5AB08-089D-48DD-B096-932D9907B39A}" presName="hierRoot3" presStyleCnt="0"/>
      <dgm:spPr/>
    </dgm:pt>
    <dgm:pt modelId="{57F42BF8-C306-4574-96DA-12C54BC3EF71}" type="pres">
      <dgm:prSet presAssocID="{61D5AB08-089D-48DD-B096-932D9907B39A}" presName="composite3" presStyleCnt="0"/>
      <dgm:spPr/>
    </dgm:pt>
    <dgm:pt modelId="{F4591F7F-B1B2-48B0-B190-00AE67A09A7C}" type="pres">
      <dgm:prSet presAssocID="{61D5AB08-089D-48DD-B096-932D9907B39A}" presName="background3" presStyleLbl="node3" presStyleIdx="1" presStyleCnt="4"/>
      <dgm:spPr/>
    </dgm:pt>
    <dgm:pt modelId="{BBC6C279-B879-4EFC-B327-D514A0855B70}" type="pres">
      <dgm:prSet presAssocID="{61D5AB08-089D-48DD-B096-932D9907B39A}" presName="text3" presStyleLbl="fgAcc3" presStyleIdx="1" presStyleCnt="4">
        <dgm:presLayoutVars>
          <dgm:chPref val="3"/>
        </dgm:presLayoutVars>
      </dgm:prSet>
      <dgm:spPr/>
      <dgm:t>
        <a:bodyPr/>
        <a:lstStyle/>
        <a:p>
          <a:endParaRPr lang="el-GR"/>
        </a:p>
      </dgm:t>
    </dgm:pt>
    <dgm:pt modelId="{0C04FBCC-E0C0-46CE-B28C-9B24F2197B7C}" type="pres">
      <dgm:prSet presAssocID="{61D5AB08-089D-48DD-B096-932D9907B39A}" presName="hierChild4" presStyleCnt="0"/>
      <dgm:spPr/>
    </dgm:pt>
    <dgm:pt modelId="{BF9E473F-E390-4DBF-A345-259A01C8581B}" type="pres">
      <dgm:prSet presAssocID="{FF48B9BA-0735-4E9C-A8CD-695697E218D1}" presName="Name10" presStyleLbl="parChTrans1D2" presStyleIdx="2" presStyleCnt="4"/>
      <dgm:spPr/>
      <dgm:t>
        <a:bodyPr/>
        <a:lstStyle/>
        <a:p>
          <a:endParaRPr lang="el-GR"/>
        </a:p>
      </dgm:t>
    </dgm:pt>
    <dgm:pt modelId="{3C989E73-9975-476F-8406-82CCDEDFC101}" type="pres">
      <dgm:prSet presAssocID="{41734FCA-AC64-4598-BBB6-124282D01D78}" presName="hierRoot2" presStyleCnt="0"/>
      <dgm:spPr/>
    </dgm:pt>
    <dgm:pt modelId="{EB4C595F-87B2-4114-89C8-C9A3C5CE8C1D}" type="pres">
      <dgm:prSet presAssocID="{41734FCA-AC64-4598-BBB6-124282D01D78}" presName="composite2" presStyleCnt="0"/>
      <dgm:spPr/>
    </dgm:pt>
    <dgm:pt modelId="{9AA75045-27AA-46A6-AB64-A23F28BA82CA}" type="pres">
      <dgm:prSet presAssocID="{41734FCA-AC64-4598-BBB6-124282D01D78}" presName="background2" presStyleLbl="node2" presStyleIdx="2" presStyleCnt="4"/>
      <dgm:spPr/>
    </dgm:pt>
    <dgm:pt modelId="{5FC90F62-61FE-45F6-8BF7-5FE93E489580}" type="pres">
      <dgm:prSet presAssocID="{41734FCA-AC64-4598-BBB6-124282D01D78}" presName="text2" presStyleLbl="fgAcc2" presStyleIdx="2" presStyleCnt="4">
        <dgm:presLayoutVars>
          <dgm:chPref val="3"/>
        </dgm:presLayoutVars>
      </dgm:prSet>
      <dgm:spPr/>
      <dgm:t>
        <a:bodyPr/>
        <a:lstStyle/>
        <a:p>
          <a:endParaRPr lang="el-GR"/>
        </a:p>
      </dgm:t>
    </dgm:pt>
    <dgm:pt modelId="{81020792-81F0-4142-9893-68B59475B30D}" type="pres">
      <dgm:prSet presAssocID="{41734FCA-AC64-4598-BBB6-124282D01D78}" presName="hierChild3" presStyleCnt="0"/>
      <dgm:spPr/>
    </dgm:pt>
    <dgm:pt modelId="{3123A6C0-A463-494E-A973-6F09B349665F}" type="pres">
      <dgm:prSet presAssocID="{759B66CF-0CD2-4D36-9F9F-A2C71D97CB61}" presName="Name17" presStyleLbl="parChTrans1D3" presStyleIdx="2" presStyleCnt="4"/>
      <dgm:spPr/>
      <dgm:t>
        <a:bodyPr/>
        <a:lstStyle/>
        <a:p>
          <a:endParaRPr lang="el-GR"/>
        </a:p>
      </dgm:t>
    </dgm:pt>
    <dgm:pt modelId="{CA2DE483-0432-429B-91E9-CE9D1A26C1F4}" type="pres">
      <dgm:prSet presAssocID="{379C1BE3-7770-4505-9BB5-EBADF7876486}" presName="hierRoot3" presStyleCnt="0"/>
      <dgm:spPr/>
    </dgm:pt>
    <dgm:pt modelId="{019A84A7-E3EB-4E5F-9E05-A93813434446}" type="pres">
      <dgm:prSet presAssocID="{379C1BE3-7770-4505-9BB5-EBADF7876486}" presName="composite3" presStyleCnt="0"/>
      <dgm:spPr/>
    </dgm:pt>
    <dgm:pt modelId="{131A192F-1062-4F7D-BC1E-EE442E89B4EF}" type="pres">
      <dgm:prSet presAssocID="{379C1BE3-7770-4505-9BB5-EBADF7876486}" presName="background3" presStyleLbl="node3" presStyleIdx="2" presStyleCnt="4"/>
      <dgm:spPr/>
    </dgm:pt>
    <dgm:pt modelId="{F8DC7BAD-0899-4129-BA05-2BA79461F534}" type="pres">
      <dgm:prSet presAssocID="{379C1BE3-7770-4505-9BB5-EBADF7876486}" presName="text3" presStyleLbl="fgAcc3" presStyleIdx="2" presStyleCnt="4">
        <dgm:presLayoutVars>
          <dgm:chPref val="3"/>
        </dgm:presLayoutVars>
      </dgm:prSet>
      <dgm:spPr/>
      <dgm:t>
        <a:bodyPr/>
        <a:lstStyle/>
        <a:p>
          <a:endParaRPr lang="el-GR"/>
        </a:p>
      </dgm:t>
    </dgm:pt>
    <dgm:pt modelId="{475D2982-9850-4DC6-A5E9-03FA5E1D05AE}" type="pres">
      <dgm:prSet presAssocID="{379C1BE3-7770-4505-9BB5-EBADF7876486}" presName="hierChild4" presStyleCnt="0"/>
      <dgm:spPr/>
    </dgm:pt>
    <dgm:pt modelId="{FEC3A8D8-C922-41E3-BEC8-692C83AEC498}" type="pres">
      <dgm:prSet presAssocID="{90E2DDD3-988A-47DE-831D-86C1E2A30EA0}" presName="Name10" presStyleLbl="parChTrans1D2" presStyleIdx="3" presStyleCnt="4"/>
      <dgm:spPr/>
      <dgm:t>
        <a:bodyPr/>
        <a:lstStyle/>
        <a:p>
          <a:endParaRPr lang="el-GR"/>
        </a:p>
      </dgm:t>
    </dgm:pt>
    <dgm:pt modelId="{7F4B9BE7-EA90-4100-9241-8158809E752C}" type="pres">
      <dgm:prSet presAssocID="{7BC4A5E0-40D0-4225-9AD4-2000B954C8D4}" presName="hierRoot2" presStyleCnt="0"/>
      <dgm:spPr/>
    </dgm:pt>
    <dgm:pt modelId="{5C12905B-C9BE-43F2-9B6F-5E726953A918}" type="pres">
      <dgm:prSet presAssocID="{7BC4A5E0-40D0-4225-9AD4-2000B954C8D4}" presName="composite2" presStyleCnt="0"/>
      <dgm:spPr/>
    </dgm:pt>
    <dgm:pt modelId="{DCA98F41-005B-44F8-8E3D-282C68661141}" type="pres">
      <dgm:prSet presAssocID="{7BC4A5E0-40D0-4225-9AD4-2000B954C8D4}" presName="background2" presStyleLbl="node2" presStyleIdx="3" presStyleCnt="4"/>
      <dgm:spPr/>
    </dgm:pt>
    <dgm:pt modelId="{8DF6022B-5952-4CA2-BCDE-7BAAF449173A}" type="pres">
      <dgm:prSet presAssocID="{7BC4A5E0-40D0-4225-9AD4-2000B954C8D4}" presName="text2" presStyleLbl="fgAcc2" presStyleIdx="3" presStyleCnt="4">
        <dgm:presLayoutVars>
          <dgm:chPref val="3"/>
        </dgm:presLayoutVars>
      </dgm:prSet>
      <dgm:spPr/>
      <dgm:t>
        <a:bodyPr/>
        <a:lstStyle/>
        <a:p>
          <a:endParaRPr lang="el-GR"/>
        </a:p>
      </dgm:t>
    </dgm:pt>
    <dgm:pt modelId="{6321933C-ED05-4F11-A515-F152B80216D2}" type="pres">
      <dgm:prSet presAssocID="{7BC4A5E0-40D0-4225-9AD4-2000B954C8D4}" presName="hierChild3" presStyleCnt="0"/>
      <dgm:spPr/>
    </dgm:pt>
    <dgm:pt modelId="{978A1BE4-4D28-409A-80FC-D357B9EE6AC6}" type="pres">
      <dgm:prSet presAssocID="{9DD02840-E627-4AD1-9D8C-ED92A4AEE553}" presName="Name17" presStyleLbl="parChTrans1D3" presStyleIdx="3" presStyleCnt="4"/>
      <dgm:spPr/>
      <dgm:t>
        <a:bodyPr/>
        <a:lstStyle/>
        <a:p>
          <a:endParaRPr lang="el-GR"/>
        </a:p>
      </dgm:t>
    </dgm:pt>
    <dgm:pt modelId="{467B7DDA-FE76-4560-B958-41D5605BC76C}" type="pres">
      <dgm:prSet presAssocID="{48F1B6A8-4AE3-4953-A0FA-93FEB19839E7}" presName="hierRoot3" presStyleCnt="0"/>
      <dgm:spPr/>
    </dgm:pt>
    <dgm:pt modelId="{3CA37CDF-53AC-4E90-AFBA-F24FB8102AF2}" type="pres">
      <dgm:prSet presAssocID="{48F1B6A8-4AE3-4953-A0FA-93FEB19839E7}" presName="composite3" presStyleCnt="0"/>
      <dgm:spPr/>
    </dgm:pt>
    <dgm:pt modelId="{27DCFA33-4A93-4D09-96C6-83AC5F217BD7}" type="pres">
      <dgm:prSet presAssocID="{48F1B6A8-4AE3-4953-A0FA-93FEB19839E7}" presName="background3" presStyleLbl="node3" presStyleIdx="3" presStyleCnt="4"/>
      <dgm:spPr/>
    </dgm:pt>
    <dgm:pt modelId="{626C0793-2AA6-4BF3-B591-319E8DDDB71F}" type="pres">
      <dgm:prSet presAssocID="{48F1B6A8-4AE3-4953-A0FA-93FEB19839E7}" presName="text3" presStyleLbl="fgAcc3" presStyleIdx="3" presStyleCnt="4">
        <dgm:presLayoutVars>
          <dgm:chPref val="3"/>
        </dgm:presLayoutVars>
      </dgm:prSet>
      <dgm:spPr/>
      <dgm:t>
        <a:bodyPr/>
        <a:lstStyle/>
        <a:p>
          <a:endParaRPr lang="el-GR"/>
        </a:p>
      </dgm:t>
    </dgm:pt>
    <dgm:pt modelId="{011BDB41-AA40-4C2B-B671-EF3C91F9CED7}" type="pres">
      <dgm:prSet presAssocID="{48F1B6A8-4AE3-4953-A0FA-93FEB19839E7}" presName="hierChild4" presStyleCnt="0"/>
      <dgm:spPr/>
    </dgm:pt>
  </dgm:ptLst>
  <dgm:cxnLst>
    <dgm:cxn modelId="{736EF053-5AFB-4460-9E08-D271CF29408C}" srcId="{DE2C4BEF-9F36-4915-B5B9-AF0D8A9B52B5}" destId="{5F319159-E0A7-4605-A2C4-F03D792BABE3}" srcOrd="1" destOrd="0" parTransId="{EFC3B05F-DCB1-46EB-876D-8B9C064347FB}" sibTransId="{41453890-6511-4D8F-804D-BD2C2F79C1C1}"/>
    <dgm:cxn modelId="{FECD16EE-75D6-4006-9828-F5C6CE8AE92B}" type="presOf" srcId="{4404312B-C980-4035-A216-04B464FE9EE4}" destId="{90817323-FA00-4C0D-A5EA-B4E48CEF8A71}" srcOrd="0" destOrd="0" presId="urn:microsoft.com/office/officeart/2005/8/layout/hierarchy1"/>
    <dgm:cxn modelId="{56F60237-71FB-4FAA-89B5-08C422EC8912}" srcId="{A51D176F-90EB-4FAC-A406-309500C27B21}" destId="{912A52EB-68A2-4647-A6CE-AEFA934BC89C}" srcOrd="0" destOrd="0" parTransId="{36493C76-6B27-4863-A059-996F083BC34D}" sibTransId="{C11252D5-98C2-411D-AACE-238206F922DD}"/>
    <dgm:cxn modelId="{A85AC299-9501-465B-A59E-640AE84EC00F}" type="presOf" srcId="{48F1B6A8-4AE3-4953-A0FA-93FEB19839E7}" destId="{626C0793-2AA6-4BF3-B591-319E8DDDB71F}" srcOrd="0" destOrd="0" presId="urn:microsoft.com/office/officeart/2005/8/layout/hierarchy1"/>
    <dgm:cxn modelId="{C392F52D-A821-4296-97ED-FA6D51417BC9}" srcId="{DE2C4BEF-9F36-4915-B5B9-AF0D8A9B52B5}" destId="{A51D176F-90EB-4FAC-A406-309500C27B21}" srcOrd="0" destOrd="0" parTransId="{8512348A-EDE8-4767-9B0D-0D3526616A5E}" sibTransId="{0715ED76-7963-4F52-9FFA-32679E76E391}"/>
    <dgm:cxn modelId="{C3AF2EE8-56EC-4FF8-8612-AA5ADD15296E}" type="presOf" srcId="{A51D176F-90EB-4FAC-A406-309500C27B21}" destId="{9F03D4D5-0A50-4F98-947C-72B09CE33CB4}" srcOrd="0" destOrd="0" presId="urn:microsoft.com/office/officeart/2005/8/layout/hierarchy1"/>
    <dgm:cxn modelId="{6E5D8AC7-2A93-4AFC-A6BB-15A875A3C8AE}" type="presOf" srcId="{FF48B9BA-0735-4E9C-A8CD-695697E218D1}" destId="{BF9E473F-E390-4DBF-A345-259A01C8581B}" srcOrd="0" destOrd="0" presId="urn:microsoft.com/office/officeart/2005/8/layout/hierarchy1"/>
    <dgm:cxn modelId="{6B5BD3CD-B206-4724-90A5-F26A531D2096}" type="presOf" srcId="{DE2C4BEF-9F36-4915-B5B9-AF0D8A9B52B5}" destId="{7128DEA6-F033-48FA-A98B-AB5BFDE58F4B}" srcOrd="0" destOrd="0" presId="urn:microsoft.com/office/officeart/2005/8/layout/hierarchy1"/>
    <dgm:cxn modelId="{96E18180-4371-428A-AA41-94983F43616F}" type="presOf" srcId="{32FAA399-4DB5-4BF1-9119-1F16E83AFE31}" destId="{11E741A9-51B1-488A-81E9-BFCC571CCFCC}" srcOrd="0" destOrd="0" presId="urn:microsoft.com/office/officeart/2005/8/layout/hierarchy1"/>
    <dgm:cxn modelId="{4DB3DFB5-CA44-46F8-BB22-12F2D50459EE}" type="presOf" srcId="{90E2DDD3-988A-47DE-831D-86C1E2A30EA0}" destId="{FEC3A8D8-C922-41E3-BEC8-692C83AEC498}" srcOrd="0" destOrd="0" presId="urn:microsoft.com/office/officeart/2005/8/layout/hierarchy1"/>
    <dgm:cxn modelId="{0451066F-62A6-4A0C-90A8-1A1C550CF836}" type="presOf" srcId="{9DD02840-E627-4AD1-9D8C-ED92A4AEE553}" destId="{978A1BE4-4D28-409A-80FC-D357B9EE6AC6}" srcOrd="0" destOrd="0" presId="urn:microsoft.com/office/officeart/2005/8/layout/hierarchy1"/>
    <dgm:cxn modelId="{1EC4A6A0-0B56-46A2-B8AF-BAC71C4446E9}" srcId="{41734FCA-AC64-4598-BBB6-124282D01D78}" destId="{379C1BE3-7770-4505-9BB5-EBADF7876486}" srcOrd="0" destOrd="0" parTransId="{759B66CF-0CD2-4D36-9F9F-A2C71D97CB61}" sibTransId="{0E1A67B9-5BCF-4FDC-B729-A6FD88AB5303}"/>
    <dgm:cxn modelId="{12DE95B0-765E-4E2D-B685-CE99B7C48EC2}" srcId="{DE2C4BEF-9F36-4915-B5B9-AF0D8A9B52B5}" destId="{41734FCA-AC64-4598-BBB6-124282D01D78}" srcOrd="2" destOrd="0" parTransId="{FF48B9BA-0735-4E9C-A8CD-695697E218D1}" sibTransId="{DAC20B8D-17B9-4AE3-A663-990A1E4C2B01}"/>
    <dgm:cxn modelId="{1041E5F4-611C-4449-89B4-8BFBE9F998A5}" type="presOf" srcId="{61D5AB08-089D-48DD-B096-932D9907B39A}" destId="{BBC6C279-B879-4EFC-B327-D514A0855B70}" srcOrd="0" destOrd="0" presId="urn:microsoft.com/office/officeart/2005/8/layout/hierarchy1"/>
    <dgm:cxn modelId="{B6C8F5DF-2633-4D59-9818-3692291200FE}" type="presOf" srcId="{7BC4A5E0-40D0-4225-9AD4-2000B954C8D4}" destId="{8DF6022B-5952-4CA2-BCDE-7BAAF449173A}" srcOrd="0" destOrd="0" presId="urn:microsoft.com/office/officeart/2005/8/layout/hierarchy1"/>
    <dgm:cxn modelId="{9B3B9211-5B93-4651-A2C9-A53BF11DEFA2}" srcId="{DE2C4BEF-9F36-4915-B5B9-AF0D8A9B52B5}" destId="{7BC4A5E0-40D0-4225-9AD4-2000B954C8D4}" srcOrd="3" destOrd="0" parTransId="{90E2DDD3-988A-47DE-831D-86C1E2A30EA0}" sibTransId="{39C01730-8506-4AF7-A349-741A49731EC8}"/>
    <dgm:cxn modelId="{E53C7F70-905B-430F-9B4D-61321F29B000}" srcId="{4404312B-C980-4035-A216-04B464FE9EE4}" destId="{DE2C4BEF-9F36-4915-B5B9-AF0D8A9B52B5}" srcOrd="0" destOrd="0" parTransId="{43C4B73B-40DE-42D8-A119-759433B873E9}" sibTransId="{63F7F088-C700-4A82-BCA9-B90EECFF0CD7}"/>
    <dgm:cxn modelId="{43DECBB0-5EA9-4609-A738-FC9059444C55}" type="presOf" srcId="{EFC3B05F-DCB1-46EB-876D-8B9C064347FB}" destId="{ECF6DCB6-F26B-4CC1-917A-0967A1C72CFC}" srcOrd="0" destOrd="0" presId="urn:microsoft.com/office/officeart/2005/8/layout/hierarchy1"/>
    <dgm:cxn modelId="{9521A0DB-2445-4AB1-BEFE-E69DB2B573D9}" type="presOf" srcId="{5F319159-E0A7-4605-A2C4-F03D792BABE3}" destId="{EE908D41-9CDA-479F-95E1-A8584AE33C16}" srcOrd="0" destOrd="0" presId="urn:microsoft.com/office/officeart/2005/8/layout/hierarchy1"/>
    <dgm:cxn modelId="{E7EC763D-B787-4556-AE8F-CB80FB3D6AC6}" type="presOf" srcId="{41734FCA-AC64-4598-BBB6-124282D01D78}" destId="{5FC90F62-61FE-45F6-8BF7-5FE93E489580}" srcOrd="0" destOrd="0" presId="urn:microsoft.com/office/officeart/2005/8/layout/hierarchy1"/>
    <dgm:cxn modelId="{4F30802C-B7F1-4693-B553-CE8AF61CC920}" type="presOf" srcId="{8512348A-EDE8-4767-9B0D-0D3526616A5E}" destId="{524B3BBE-9693-4E57-973F-A5F410BF6173}" srcOrd="0" destOrd="0" presId="urn:microsoft.com/office/officeart/2005/8/layout/hierarchy1"/>
    <dgm:cxn modelId="{A59218EC-71B3-4353-B7DD-99A3558EA2FA}" type="presOf" srcId="{36493C76-6B27-4863-A059-996F083BC34D}" destId="{8BC076A5-198C-43E4-8C4C-C5CC8E3A2859}" srcOrd="0" destOrd="0" presId="urn:microsoft.com/office/officeart/2005/8/layout/hierarchy1"/>
    <dgm:cxn modelId="{03736C47-5E3F-40C1-8211-5D6BD0B5D37B}" type="presOf" srcId="{912A52EB-68A2-4647-A6CE-AEFA934BC89C}" destId="{7F390C38-5123-48D1-AA97-4690878DF058}" srcOrd="0" destOrd="0" presId="urn:microsoft.com/office/officeart/2005/8/layout/hierarchy1"/>
    <dgm:cxn modelId="{6858C04D-13FB-4FC0-9F3C-DC8E456FB157}" srcId="{5F319159-E0A7-4605-A2C4-F03D792BABE3}" destId="{61D5AB08-089D-48DD-B096-932D9907B39A}" srcOrd="0" destOrd="0" parTransId="{32FAA399-4DB5-4BF1-9119-1F16E83AFE31}" sibTransId="{EDD37569-80F4-4EE0-9AD6-6EDE045BB22E}"/>
    <dgm:cxn modelId="{5B6E78C5-84F8-403B-B691-E8DCF66F9B53}" type="presOf" srcId="{759B66CF-0CD2-4D36-9F9F-A2C71D97CB61}" destId="{3123A6C0-A463-494E-A973-6F09B349665F}" srcOrd="0" destOrd="0" presId="urn:microsoft.com/office/officeart/2005/8/layout/hierarchy1"/>
    <dgm:cxn modelId="{73572946-1733-4812-A871-1E1EFD3755E9}" srcId="{7BC4A5E0-40D0-4225-9AD4-2000B954C8D4}" destId="{48F1B6A8-4AE3-4953-A0FA-93FEB19839E7}" srcOrd="0" destOrd="0" parTransId="{9DD02840-E627-4AD1-9D8C-ED92A4AEE553}" sibTransId="{ADE915AB-65CD-48E2-919E-A0C7456CA812}"/>
    <dgm:cxn modelId="{EC6FF937-9180-4ACB-87B0-294D0094DF74}" type="presOf" srcId="{379C1BE3-7770-4505-9BB5-EBADF7876486}" destId="{F8DC7BAD-0899-4129-BA05-2BA79461F534}" srcOrd="0" destOrd="0" presId="urn:microsoft.com/office/officeart/2005/8/layout/hierarchy1"/>
    <dgm:cxn modelId="{8A09BCDE-202E-479E-8338-ECF8A896F9BD}" type="presParOf" srcId="{90817323-FA00-4C0D-A5EA-B4E48CEF8A71}" destId="{8C295347-A027-4D3E-9D02-B9C891900127}" srcOrd="0" destOrd="0" presId="urn:microsoft.com/office/officeart/2005/8/layout/hierarchy1"/>
    <dgm:cxn modelId="{4ED0ADB0-F5D8-4B81-9B13-F0B0D3D0B506}" type="presParOf" srcId="{8C295347-A027-4D3E-9D02-B9C891900127}" destId="{1918D674-5CAB-4782-8130-1D4B1A1F04C1}" srcOrd="0" destOrd="0" presId="urn:microsoft.com/office/officeart/2005/8/layout/hierarchy1"/>
    <dgm:cxn modelId="{2F3DC716-0447-4235-A0F7-FB29470F5455}" type="presParOf" srcId="{1918D674-5CAB-4782-8130-1D4B1A1F04C1}" destId="{2AD62E7C-E23D-436E-B54C-C04ABB98ED18}" srcOrd="0" destOrd="0" presId="urn:microsoft.com/office/officeart/2005/8/layout/hierarchy1"/>
    <dgm:cxn modelId="{A25EC05A-FAE0-4C55-AE58-C81F01042E6A}" type="presParOf" srcId="{1918D674-5CAB-4782-8130-1D4B1A1F04C1}" destId="{7128DEA6-F033-48FA-A98B-AB5BFDE58F4B}" srcOrd="1" destOrd="0" presId="urn:microsoft.com/office/officeart/2005/8/layout/hierarchy1"/>
    <dgm:cxn modelId="{FE33D4DB-95D1-4208-BA96-54DC3600BDDA}" type="presParOf" srcId="{8C295347-A027-4D3E-9D02-B9C891900127}" destId="{7DF27E71-A0D2-4766-AE29-DB229E4C7ACD}" srcOrd="1" destOrd="0" presId="urn:microsoft.com/office/officeart/2005/8/layout/hierarchy1"/>
    <dgm:cxn modelId="{2D514140-0F52-4583-946D-D4C7C6D8EE32}" type="presParOf" srcId="{7DF27E71-A0D2-4766-AE29-DB229E4C7ACD}" destId="{524B3BBE-9693-4E57-973F-A5F410BF6173}" srcOrd="0" destOrd="0" presId="urn:microsoft.com/office/officeart/2005/8/layout/hierarchy1"/>
    <dgm:cxn modelId="{F97FA657-5739-45DB-BF4D-CC02923C671E}" type="presParOf" srcId="{7DF27E71-A0D2-4766-AE29-DB229E4C7ACD}" destId="{AD66B9BA-CB19-4FC6-AB2E-8C355898F8B8}" srcOrd="1" destOrd="0" presId="urn:microsoft.com/office/officeart/2005/8/layout/hierarchy1"/>
    <dgm:cxn modelId="{EAAE6C6B-204F-478D-A3D9-7A623FA50355}" type="presParOf" srcId="{AD66B9BA-CB19-4FC6-AB2E-8C355898F8B8}" destId="{682F472F-8C2A-4BD1-9DF7-6427D567C61F}" srcOrd="0" destOrd="0" presId="urn:microsoft.com/office/officeart/2005/8/layout/hierarchy1"/>
    <dgm:cxn modelId="{F4ED4389-FC9A-44B1-AE29-B0D31910BB06}" type="presParOf" srcId="{682F472F-8C2A-4BD1-9DF7-6427D567C61F}" destId="{9D010F8D-73CD-4F7B-B01B-1C27481A7C8B}" srcOrd="0" destOrd="0" presId="urn:microsoft.com/office/officeart/2005/8/layout/hierarchy1"/>
    <dgm:cxn modelId="{AEC14519-2679-4B56-B906-EC4D299B9B06}" type="presParOf" srcId="{682F472F-8C2A-4BD1-9DF7-6427D567C61F}" destId="{9F03D4D5-0A50-4F98-947C-72B09CE33CB4}" srcOrd="1" destOrd="0" presId="urn:microsoft.com/office/officeart/2005/8/layout/hierarchy1"/>
    <dgm:cxn modelId="{B68A12FF-62FD-4F84-9F6F-3B3D63B66D42}" type="presParOf" srcId="{AD66B9BA-CB19-4FC6-AB2E-8C355898F8B8}" destId="{8BA7385E-C4C9-4266-86FD-C18045ADCB44}" srcOrd="1" destOrd="0" presId="urn:microsoft.com/office/officeart/2005/8/layout/hierarchy1"/>
    <dgm:cxn modelId="{6B727415-2F87-4321-9D3A-85718EFB8A8B}" type="presParOf" srcId="{8BA7385E-C4C9-4266-86FD-C18045ADCB44}" destId="{8BC076A5-198C-43E4-8C4C-C5CC8E3A2859}" srcOrd="0" destOrd="0" presId="urn:microsoft.com/office/officeart/2005/8/layout/hierarchy1"/>
    <dgm:cxn modelId="{FE63E2EF-B4AC-47E0-B5E8-9B6AF24D892A}" type="presParOf" srcId="{8BA7385E-C4C9-4266-86FD-C18045ADCB44}" destId="{0C0FF768-93F4-4E2C-9203-1B67CE858A24}" srcOrd="1" destOrd="0" presId="urn:microsoft.com/office/officeart/2005/8/layout/hierarchy1"/>
    <dgm:cxn modelId="{ADDE29E7-1692-47C7-A853-2916E824F95B}" type="presParOf" srcId="{0C0FF768-93F4-4E2C-9203-1B67CE858A24}" destId="{FA1B2538-1A5E-424A-A3BA-ADDD4D710FF0}" srcOrd="0" destOrd="0" presId="urn:microsoft.com/office/officeart/2005/8/layout/hierarchy1"/>
    <dgm:cxn modelId="{32B9BE75-CC6D-49A3-B79F-AE12C3FA5CE4}" type="presParOf" srcId="{FA1B2538-1A5E-424A-A3BA-ADDD4D710FF0}" destId="{2633D34B-71AB-4299-AD51-321A5B0E9DC5}" srcOrd="0" destOrd="0" presId="urn:microsoft.com/office/officeart/2005/8/layout/hierarchy1"/>
    <dgm:cxn modelId="{BD397CC1-F09C-42A7-AD76-2460F27CA9D5}" type="presParOf" srcId="{FA1B2538-1A5E-424A-A3BA-ADDD4D710FF0}" destId="{7F390C38-5123-48D1-AA97-4690878DF058}" srcOrd="1" destOrd="0" presId="urn:microsoft.com/office/officeart/2005/8/layout/hierarchy1"/>
    <dgm:cxn modelId="{EECA9937-6479-4485-B955-1996402A88F5}" type="presParOf" srcId="{0C0FF768-93F4-4E2C-9203-1B67CE858A24}" destId="{61AC9643-02EA-4700-9848-F5A7C1407D24}" srcOrd="1" destOrd="0" presId="urn:microsoft.com/office/officeart/2005/8/layout/hierarchy1"/>
    <dgm:cxn modelId="{3E0320FE-65C3-4AF7-90E3-AE49059C03A7}" type="presParOf" srcId="{7DF27E71-A0D2-4766-AE29-DB229E4C7ACD}" destId="{ECF6DCB6-F26B-4CC1-917A-0967A1C72CFC}" srcOrd="2" destOrd="0" presId="urn:microsoft.com/office/officeart/2005/8/layout/hierarchy1"/>
    <dgm:cxn modelId="{80E5A0D4-F80B-447A-9406-C1A5DC4C0A47}" type="presParOf" srcId="{7DF27E71-A0D2-4766-AE29-DB229E4C7ACD}" destId="{994D4C3E-4E9D-4DEB-8323-AEE1235A912E}" srcOrd="3" destOrd="0" presId="urn:microsoft.com/office/officeart/2005/8/layout/hierarchy1"/>
    <dgm:cxn modelId="{D6CDC555-B63E-4714-98E9-D82DA5702BC3}" type="presParOf" srcId="{994D4C3E-4E9D-4DEB-8323-AEE1235A912E}" destId="{E90E8340-F0ED-43BC-AA2A-4E3129D6BE39}" srcOrd="0" destOrd="0" presId="urn:microsoft.com/office/officeart/2005/8/layout/hierarchy1"/>
    <dgm:cxn modelId="{AF7FB083-3B5E-4FAA-868F-B3D9492F9ECF}" type="presParOf" srcId="{E90E8340-F0ED-43BC-AA2A-4E3129D6BE39}" destId="{87429AC9-0FDE-47BF-B838-0639E5C8CD75}" srcOrd="0" destOrd="0" presId="urn:microsoft.com/office/officeart/2005/8/layout/hierarchy1"/>
    <dgm:cxn modelId="{0BF68B3D-1CDE-4277-AF55-F2743E051F68}" type="presParOf" srcId="{E90E8340-F0ED-43BC-AA2A-4E3129D6BE39}" destId="{EE908D41-9CDA-479F-95E1-A8584AE33C16}" srcOrd="1" destOrd="0" presId="urn:microsoft.com/office/officeart/2005/8/layout/hierarchy1"/>
    <dgm:cxn modelId="{DC42F5F6-6AC0-49F7-A45D-40BC5787186A}" type="presParOf" srcId="{994D4C3E-4E9D-4DEB-8323-AEE1235A912E}" destId="{13631F26-0F86-4418-A5D7-F9147639D124}" srcOrd="1" destOrd="0" presId="urn:microsoft.com/office/officeart/2005/8/layout/hierarchy1"/>
    <dgm:cxn modelId="{DDD5DBBA-475C-4DF6-A32F-9D56F864B01D}" type="presParOf" srcId="{13631F26-0F86-4418-A5D7-F9147639D124}" destId="{11E741A9-51B1-488A-81E9-BFCC571CCFCC}" srcOrd="0" destOrd="0" presId="urn:microsoft.com/office/officeart/2005/8/layout/hierarchy1"/>
    <dgm:cxn modelId="{7303DDB8-AE84-4112-84F8-915F2287E1C2}" type="presParOf" srcId="{13631F26-0F86-4418-A5D7-F9147639D124}" destId="{83756178-50AE-490A-8AE2-2E3E727A242D}" srcOrd="1" destOrd="0" presId="urn:microsoft.com/office/officeart/2005/8/layout/hierarchy1"/>
    <dgm:cxn modelId="{80349C78-363B-42ED-A22D-C15DB324BC9A}" type="presParOf" srcId="{83756178-50AE-490A-8AE2-2E3E727A242D}" destId="{57F42BF8-C306-4574-96DA-12C54BC3EF71}" srcOrd="0" destOrd="0" presId="urn:microsoft.com/office/officeart/2005/8/layout/hierarchy1"/>
    <dgm:cxn modelId="{48CEE207-767D-458D-A925-64544D9A6598}" type="presParOf" srcId="{57F42BF8-C306-4574-96DA-12C54BC3EF71}" destId="{F4591F7F-B1B2-48B0-B190-00AE67A09A7C}" srcOrd="0" destOrd="0" presId="urn:microsoft.com/office/officeart/2005/8/layout/hierarchy1"/>
    <dgm:cxn modelId="{05330E72-4A43-4654-8A98-2CF4EB223666}" type="presParOf" srcId="{57F42BF8-C306-4574-96DA-12C54BC3EF71}" destId="{BBC6C279-B879-4EFC-B327-D514A0855B70}" srcOrd="1" destOrd="0" presId="urn:microsoft.com/office/officeart/2005/8/layout/hierarchy1"/>
    <dgm:cxn modelId="{7905BA2E-33D0-428F-B718-4EDB1BEFB521}" type="presParOf" srcId="{83756178-50AE-490A-8AE2-2E3E727A242D}" destId="{0C04FBCC-E0C0-46CE-B28C-9B24F2197B7C}" srcOrd="1" destOrd="0" presId="urn:microsoft.com/office/officeart/2005/8/layout/hierarchy1"/>
    <dgm:cxn modelId="{2F30FE5F-490D-4858-81F7-50BD9673E556}" type="presParOf" srcId="{7DF27E71-A0D2-4766-AE29-DB229E4C7ACD}" destId="{BF9E473F-E390-4DBF-A345-259A01C8581B}" srcOrd="4" destOrd="0" presId="urn:microsoft.com/office/officeart/2005/8/layout/hierarchy1"/>
    <dgm:cxn modelId="{73C5BCC0-711A-40FC-9431-75BBD1346D27}" type="presParOf" srcId="{7DF27E71-A0D2-4766-AE29-DB229E4C7ACD}" destId="{3C989E73-9975-476F-8406-82CCDEDFC101}" srcOrd="5" destOrd="0" presId="urn:microsoft.com/office/officeart/2005/8/layout/hierarchy1"/>
    <dgm:cxn modelId="{4B8C8DF5-3000-4DA9-8A41-64EC577D820D}" type="presParOf" srcId="{3C989E73-9975-476F-8406-82CCDEDFC101}" destId="{EB4C595F-87B2-4114-89C8-C9A3C5CE8C1D}" srcOrd="0" destOrd="0" presId="urn:microsoft.com/office/officeart/2005/8/layout/hierarchy1"/>
    <dgm:cxn modelId="{72678043-4649-4A48-A23E-8A7BD4A1C446}" type="presParOf" srcId="{EB4C595F-87B2-4114-89C8-C9A3C5CE8C1D}" destId="{9AA75045-27AA-46A6-AB64-A23F28BA82CA}" srcOrd="0" destOrd="0" presId="urn:microsoft.com/office/officeart/2005/8/layout/hierarchy1"/>
    <dgm:cxn modelId="{15614793-039B-421E-B384-7FE678A9605E}" type="presParOf" srcId="{EB4C595F-87B2-4114-89C8-C9A3C5CE8C1D}" destId="{5FC90F62-61FE-45F6-8BF7-5FE93E489580}" srcOrd="1" destOrd="0" presId="urn:microsoft.com/office/officeart/2005/8/layout/hierarchy1"/>
    <dgm:cxn modelId="{9DF8E5FB-B38D-4FD6-8FCA-2927E355D33D}" type="presParOf" srcId="{3C989E73-9975-476F-8406-82CCDEDFC101}" destId="{81020792-81F0-4142-9893-68B59475B30D}" srcOrd="1" destOrd="0" presId="urn:microsoft.com/office/officeart/2005/8/layout/hierarchy1"/>
    <dgm:cxn modelId="{1EB48022-1D33-4777-BF71-948D6A81D6FB}" type="presParOf" srcId="{81020792-81F0-4142-9893-68B59475B30D}" destId="{3123A6C0-A463-494E-A973-6F09B349665F}" srcOrd="0" destOrd="0" presId="urn:microsoft.com/office/officeart/2005/8/layout/hierarchy1"/>
    <dgm:cxn modelId="{A646E02F-ACC0-4890-A14F-DC5EB297A114}" type="presParOf" srcId="{81020792-81F0-4142-9893-68B59475B30D}" destId="{CA2DE483-0432-429B-91E9-CE9D1A26C1F4}" srcOrd="1" destOrd="0" presId="urn:microsoft.com/office/officeart/2005/8/layout/hierarchy1"/>
    <dgm:cxn modelId="{E5FAA631-087A-4E94-9168-22558837D810}" type="presParOf" srcId="{CA2DE483-0432-429B-91E9-CE9D1A26C1F4}" destId="{019A84A7-E3EB-4E5F-9E05-A93813434446}" srcOrd="0" destOrd="0" presId="urn:microsoft.com/office/officeart/2005/8/layout/hierarchy1"/>
    <dgm:cxn modelId="{8B2AE15B-AE0F-4D89-9E66-1814C466CCB0}" type="presParOf" srcId="{019A84A7-E3EB-4E5F-9E05-A93813434446}" destId="{131A192F-1062-4F7D-BC1E-EE442E89B4EF}" srcOrd="0" destOrd="0" presId="urn:microsoft.com/office/officeart/2005/8/layout/hierarchy1"/>
    <dgm:cxn modelId="{1BC044FF-5E9B-42C2-9059-10F02FA40D96}" type="presParOf" srcId="{019A84A7-E3EB-4E5F-9E05-A93813434446}" destId="{F8DC7BAD-0899-4129-BA05-2BA79461F534}" srcOrd="1" destOrd="0" presId="urn:microsoft.com/office/officeart/2005/8/layout/hierarchy1"/>
    <dgm:cxn modelId="{276246C0-FE85-4D15-84F1-159BBEC9FBD9}" type="presParOf" srcId="{CA2DE483-0432-429B-91E9-CE9D1A26C1F4}" destId="{475D2982-9850-4DC6-A5E9-03FA5E1D05AE}" srcOrd="1" destOrd="0" presId="urn:microsoft.com/office/officeart/2005/8/layout/hierarchy1"/>
    <dgm:cxn modelId="{9C0D7551-BB42-4793-9C61-9B63C913017E}" type="presParOf" srcId="{7DF27E71-A0D2-4766-AE29-DB229E4C7ACD}" destId="{FEC3A8D8-C922-41E3-BEC8-692C83AEC498}" srcOrd="6" destOrd="0" presId="urn:microsoft.com/office/officeart/2005/8/layout/hierarchy1"/>
    <dgm:cxn modelId="{60C49B01-4627-4708-88D1-CA02413FCE6B}" type="presParOf" srcId="{7DF27E71-A0D2-4766-AE29-DB229E4C7ACD}" destId="{7F4B9BE7-EA90-4100-9241-8158809E752C}" srcOrd="7" destOrd="0" presId="urn:microsoft.com/office/officeart/2005/8/layout/hierarchy1"/>
    <dgm:cxn modelId="{143F4123-A96D-469D-81F0-20ECC939CA62}" type="presParOf" srcId="{7F4B9BE7-EA90-4100-9241-8158809E752C}" destId="{5C12905B-C9BE-43F2-9B6F-5E726953A918}" srcOrd="0" destOrd="0" presId="urn:microsoft.com/office/officeart/2005/8/layout/hierarchy1"/>
    <dgm:cxn modelId="{119393E7-06DB-4D72-963C-BA624AA3ECD3}" type="presParOf" srcId="{5C12905B-C9BE-43F2-9B6F-5E726953A918}" destId="{DCA98F41-005B-44F8-8E3D-282C68661141}" srcOrd="0" destOrd="0" presId="urn:microsoft.com/office/officeart/2005/8/layout/hierarchy1"/>
    <dgm:cxn modelId="{F2E79EC8-2BC4-4861-A936-0BAD64193A3E}" type="presParOf" srcId="{5C12905B-C9BE-43F2-9B6F-5E726953A918}" destId="{8DF6022B-5952-4CA2-BCDE-7BAAF449173A}" srcOrd="1" destOrd="0" presId="urn:microsoft.com/office/officeart/2005/8/layout/hierarchy1"/>
    <dgm:cxn modelId="{032779CC-A9F1-48BB-9745-5E5758E8D011}" type="presParOf" srcId="{7F4B9BE7-EA90-4100-9241-8158809E752C}" destId="{6321933C-ED05-4F11-A515-F152B80216D2}" srcOrd="1" destOrd="0" presId="urn:microsoft.com/office/officeart/2005/8/layout/hierarchy1"/>
    <dgm:cxn modelId="{902C806B-8B37-4A25-B753-8246ED48B906}" type="presParOf" srcId="{6321933C-ED05-4F11-A515-F152B80216D2}" destId="{978A1BE4-4D28-409A-80FC-D357B9EE6AC6}" srcOrd="0" destOrd="0" presId="urn:microsoft.com/office/officeart/2005/8/layout/hierarchy1"/>
    <dgm:cxn modelId="{84B758E9-997A-4E94-90E4-BD5B50F44E49}" type="presParOf" srcId="{6321933C-ED05-4F11-A515-F152B80216D2}" destId="{467B7DDA-FE76-4560-B958-41D5605BC76C}" srcOrd="1" destOrd="0" presId="urn:microsoft.com/office/officeart/2005/8/layout/hierarchy1"/>
    <dgm:cxn modelId="{F64068FD-20A0-465F-A6D4-F9843FB478AF}" type="presParOf" srcId="{467B7DDA-FE76-4560-B958-41D5605BC76C}" destId="{3CA37CDF-53AC-4E90-AFBA-F24FB8102AF2}" srcOrd="0" destOrd="0" presId="urn:microsoft.com/office/officeart/2005/8/layout/hierarchy1"/>
    <dgm:cxn modelId="{2669B71B-8F7B-49AF-B5E5-41F20563E864}" type="presParOf" srcId="{3CA37CDF-53AC-4E90-AFBA-F24FB8102AF2}" destId="{27DCFA33-4A93-4D09-96C6-83AC5F217BD7}" srcOrd="0" destOrd="0" presId="urn:microsoft.com/office/officeart/2005/8/layout/hierarchy1"/>
    <dgm:cxn modelId="{162C5DFB-E904-4089-9DBA-2E8AC3D645ED}" type="presParOf" srcId="{3CA37CDF-53AC-4E90-AFBA-F24FB8102AF2}" destId="{626C0793-2AA6-4BF3-B591-319E8DDDB71F}" srcOrd="1" destOrd="0" presId="urn:microsoft.com/office/officeart/2005/8/layout/hierarchy1"/>
    <dgm:cxn modelId="{D0055276-7A1D-4958-9F4D-4DDC9EFA7C13}" type="presParOf" srcId="{467B7DDA-FE76-4560-B958-41D5605BC76C}" destId="{011BDB41-AA40-4C2B-B671-EF3C91F9CED7}"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8A1BE4-4D28-409A-80FC-D357B9EE6AC6}">
      <dsp:nvSpPr>
        <dsp:cNvPr id="0" name=""/>
        <dsp:cNvSpPr/>
      </dsp:nvSpPr>
      <dsp:spPr>
        <a:xfrm>
          <a:off x="7751553" y="3314620"/>
          <a:ext cx="91440" cy="544066"/>
        </a:xfrm>
        <a:custGeom>
          <a:avLst/>
          <a:gdLst/>
          <a:ahLst/>
          <a:cxnLst/>
          <a:rect l="0" t="0" r="0" b="0"/>
          <a:pathLst>
            <a:path>
              <a:moveTo>
                <a:pt x="45720" y="0"/>
              </a:moveTo>
              <a:lnTo>
                <a:pt x="45720" y="544066"/>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FEC3A8D8-C922-41E3-BEC8-692C83AEC498}">
      <dsp:nvSpPr>
        <dsp:cNvPr id="0" name=""/>
        <dsp:cNvSpPr/>
      </dsp:nvSpPr>
      <dsp:spPr>
        <a:xfrm>
          <a:off x="4367625" y="1582648"/>
          <a:ext cx="3429647" cy="544066"/>
        </a:xfrm>
        <a:custGeom>
          <a:avLst/>
          <a:gdLst/>
          <a:ahLst/>
          <a:cxnLst/>
          <a:rect l="0" t="0" r="0" b="0"/>
          <a:pathLst>
            <a:path>
              <a:moveTo>
                <a:pt x="0" y="0"/>
              </a:moveTo>
              <a:lnTo>
                <a:pt x="0" y="370765"/>
              </a:lnTo>
              <a:lnTo>
                <a:pt x="3429647" y="370765"/>
              </a:lnTo>
              <a:lnTo>
                <a:pt x="3429647" y="544066"/>
              </a:lnTo>
            </a:path>
          </a:pathLst>
        </a:custGeom>
        <a:noFill/>
        <a:ln w="2540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123A6C0-A463-494E-A973-6F09B349665F}">
      <dsp:nvSpPr>
        <dsp:cNvPr id="0" name=""/>
        <dsp:cNvSpPr/>
      </dsp:nvSpPr>
      <dsp:spPr>
        <a:xfrm>
          <a:off x="5465121" y="3314620"/>
          <a:ext cx="91440" cy="544066"/>
        </a:xfrm>
        <a:custGeom>
          <a:avLst/>
          <a:gdLst/>
          <a:ahLst/>
          <a:cxnLst/>
          <a:rect l="0" t="0" r="0" b="0"/>
          <a:pathLst>
            <a:path>
              <a:moveTo>
                <a:pt x="45720" y="0"/>
              </a:moveTo>
              <a:lnTo>
                <a:pt x="45720" y="544066"/>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BF9E473F-E390-4DBF-A345-259A01C8581B}">
      <dsp:nvSpPr>
        <dsp:cNvPr id="0" name=""/>
        <dsp:cNvSpPr/>
      </dsp:nvSpPr>
      <dsp:spPr>
        <a:xfrm>
          <a:off x="4367625" y="1582648"/>
          <a:ext cx="1143215" cy="544066"/>
        </a:xfrm>
        <a:custGeom>
          <a:avLst/>
          <a:gdLst/>
          <a:ahLst/>
          <a:cxnLst/>
          <a:rect l="0" t="0" r="0" b="0"/>
          <a:pathLst>
            <a:path>
              <a:moveTo>
                <a:pt x="0" y="0"/>
              </a:moveTo>
              <a:lnTo>
                <a:pt x="0" y="370765"/>
              </a:lnTo>
              <a:lnTo>
                <a:pt x="1143215" y="370765"/>
              </a:lnTo>
              <a:lnTo>
                <a:pt x="1143215" y="544066"/>
              </a:lnTo>
            </a:path>
          </a:pathLst>
        </a:custGeom>
        <a:noFill/>
        <a:ln w="2540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11E741A9-51B1-488A-81E9-BFCC571CCFCC}">
      <dsp:nvSpPr>
        <dsp:cNvPr id="0" name=""/>
        <dsp:cNvSpPr/>
      </dsp:nvSpPr>
      <dsp:spPr>
        <a:xfrm>
          <a:off x="3178690" y="3314620"/>
          <a:ext cx="91440" cy="544066"/>
        </a:xfrm>
        <a:custGeom>
          <a:avLst/>
          <a:gdLst/>
          <a:ahLst/>
          <a:cxnLst/>
          <a:rect l="0" t="0" r="0" b="0"/>
          <a:pathLst>
            <a:path>
              <a:moveTo>
                <a:pt x="45720" y="0"/>
              </a:moveTo>
              <a:lnTo>
                <a:pt x="45720" y="544066"/>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ECF6DCB6-F26B-4CC1-917A-0967A1C72CFC}">
      <dsp:nvSpPr>
        <dsp:cNvPr id="0" name=""/>
        <dsp:cNvSpPr/>
      </dsp:nvSpPr>
      <dsp:spPr>
        <a:xfrm>
          <a:off x="3224410" y="1582648"/>
          <a:ext cx="1143215" cy="544066"/>
        </a:xfrm>
        <a:custGeom>
          <a:avLst/>
          <a:gdLst/>
          <a:ahLst/>
          <a:cxnLst/>
          <a:rect l="0" t="0" r="0" b="0"/>
          <a:pathLst>
            <a:path>
              <a:moveTo>
                <a:pt x="1143215" y="0"/>
              </a:moveTo>
              <a:lnTo>
                <a:pt x="1143215" y="370765"/>
              </a:lnTo>
              <a:lnTo>
                <a:pt x="0" y="370765"/>
              </a:lnTo>
              <a:lnTo>
                <a:pt x="0" y="544066"/>
              </a:lnTo>
            </a:path>
          </a:pathLst>
        </a:custGeom>
        <a:noFill/>
        <a:ln w="2540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8BC076A5-198C-43E4-8C4C-C5CC8E3A2859}">
      <dsp:nvSpPr>
        <dsp:cNvPr id="0" name=""/>
        <dsp:cNvSpPr/>
      </dsp:nvSpPr>
      <dsp:spPr>
        <a:xfrm>
          <a:off x="892258" y="3314620"/>
          <a:ext cx="91440" cy="544066"/>
        </a:xfrm>
        <a:custGeom>
          <a:avLst/>
          <a:gdLst/>
          <a:ahLst/>
          <a:cxnLst/>
          <a:rect l="0" t="0" r="0" b="0"/>
          <a:pathLst>
            <a:path>
              <a:moveTo>
                <a:pt x="45720" y="0"/>
              </a:moveTo>
              <a:lnTo>
                <a:pt x="45720" y="544066"/>
              </a:lnTo>
            </a:path>
          </a:pathLst>
        </a:custGeom>
        <a:noFill/>
        <a:ln w="25400" cap="flat" cmpd="sng" algn="ctr">
          <a:solidFill>
            <a:schemeClr val="accent2">
              <a:tint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sp>
    <dsp:sp modelId="{524B3BBE-9693-4E57-973F-A5F410BF6173}">
      <dsp:nvSpPr>
        <dsp:cNvPr id="0" name=""/>
        <dsp:cNvSpPr/>
      </dsp:nvSpPr>
      <dsp:spPr>
        <a:xfrm>
          <a:off x="937978" y="1582648"/>
          <a:ext cx="3429647" cy="544066"/>
        </a:xfrm>
        <a:custGeom>
          <a:avLst/>
          <a:gdLst/>
          <a:ahLst/>
          <a:cxnLst/>
          <a:rect l="0" t="0" r="0" b="0"/>
          <a:pathLst>
            <a:path>
              <a:moveTo>
                <a:pt x="3429647" y="0"/>
              </a:moveTo>
              <a:lnTo>
                <a:pt x="3429647" y="370765"/>
              </a:lnTo>
              <a:lnTo>
                <a:pt x="0" y="370765"/>
              </a:lnTo>
              <a:lnTo>
                <a:pt x="0" y="544066"/>
              </a:lnTo>
            </a:path>
          </a:pathLst>
        </a:custGeom>
        <a:noFill/>
        <a:ln w="25400" cap="flat" cmpd="sng" algn="ctr">
          <a:solidFill>
            <a:schemeClr val="accent2">
              <a:tint val="99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AD62E7C-E23D-436E-B54C-C04ABB98ED18}">
      <dsp:nvSpPr>
        <dsp:cNvPr id="0" name=""/>
        <dsp:cNvSpPr/>
      </dsp:nvSpPr>
      <dsp:spPr>
        <a:xfrm>
          <a:off x="3432267" y="394743"/>
          <a:ext cx="1870716" cy="1187905"/>
        </a:xfrm>
        <a:prstGeom prst="roundRect">
          <a:avLst>
            <a:gd name="adj" fmla="val 10000"/>
          </a:avLst>
        </a:prstGeom>
        <a:solidFill>
          <a:schemeClr val="accent2">
            <a:shade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128DEA6-F033-48FA-A98B-AB5BFDE58F4B}">
      <dsp:nvSpPr>
        <dsp:cNvPr id="0" name=""/>
        <dsp:cNvSpPr/>
      </dsp:nvSpPr>
      <dsp:spPr>
        <a:xfrm>
          <a:off x="3640124" y="592207"/>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latin typeface="Times New Roman" panose="02020603050405020304" pitchFamily="18" charset="0"/>
              <a:cs typeface="Times New Roman" panose="02020603050405020304" pitchFamily="18" charset="0"/>
            </a:rPr>
            <a:t>M</a:t>
          </a:r>
          <a:r>
            <a:rPr lang="el-GR" sz="1100" kern="1200" dirty="0" smtClean="0">
              <a:latin typeface="Times New Roman" panose="02020603050405020304" pitchFamily="18" charset="0"/>
              <a:cs typeface="Times New Roman" panose="02020603050405020304" pitchFamily="18" charset="0"/>
            </a:rPr>
            <a:t>ετέχοντα Τμήματα ή Ιδρύματα</a:t>
          </a:r>
          <a:endParaRPr lang="el-GR" sz="1100" kern="1200" dirty="0">
            <a:latin typeface="Times New Roman" panose="02020603050405020304" pitchFamily="18" charset="0"/>
            <a:cs typeface="Times New Roman" panose="02020603050405020304" pitchFamily="18" charset="0"/>
          </a:endParaRPr>
        </a:p>
      </dsp:txBody>
      <dsp:txXfrm>
        <a:off x="3640124" y="592207"/>
        <a:ext cx="1870716" cy="1187905"/>
      </dsp:txXfrm>
    </dsp:sp>
    <dsp:sp modelId="{9D010F8D-73CD-4F7B-B01B-1C27481A7C8B}">
      <dsp:nvSpPr>
        <dsp:cNvPr id="0" name=""/>
        <dsp:cNvSpPr/>
      </dsp:nvSpPr>
      <dsp:spPr>
        <a:xfrm>
          <a:off x="2620" y="2126715"/>
          <a:ext cx="1870716" cy="1187905"/>
        </a:xfrm>
        <a:prstGeom prst="roundRect">
          <a:avLst>
            <a:gd name="adj" fmla="val 10000"/>
          </a:avLst>
        </a:prstGeom>
        <a:solidFill>
          <a:schemeClr val="accent2">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9F03D4D5-0A50-4F98-947C-72B09CE33CB4}">
      <dsp:nvSpPr>
        <dsp:cNvPr id="0" name=""/>
        <dsp:cNvSpPr/>
      </dsp:nvSpPr>
      <dsp:spPr>
        <a:xfrm>
          <a:off x="210477" y="2324179"/>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Τμήμα Ιατρικής της Σχολής Επιστημών Υγείας, του Αριστοτελείου Πανεπιστημίου Θεσσαλονίκης (ΑΠΘ)</a:t>
          </a:r>
          <a:endParaRPr lang="el-GR" sz="1100" kern="1200" dirty="0">
            <a:latin typeface="Times New Roman" panose="02020603050405020304" pitchFamily="18" charset="0"/>
            <a:cs typeface="Times New Roman" panose="02020603050405020304" pitchFamily="18" charset="0"/>
          </a:endParaRPr>
        </a:p>
      </dsp:txBody>
      <dsp:txXfrm>
        <a:off x="210477" y="2324179"/>
        <a:ext cx="1870716" cy="1187905"/>
      </dsp:txXfrm>
    </dsp:sp>
    <dsp:sp modelId="{2633D34B-71AB-4299-AD51-321A5B0E9DC5}">
      <dsp:nvSpPr>
        <dsp:cNvPr id="0" name=""/>
        <dsp:cNvSpPr/>
      </dsp:nvSpPr>
      <dsp:spPr>
        <a:xfrm>
          <a:off x="2620" y="3858687"/>
          <a:ext cx="1870716" cy="1187905"/>
        </a:xfrm>
        <a:prstGeom prst="roundRect">
          <a:avLst>
            <a:gd name="adj" fmla="val 10000"/>
          </a:avLst>
        </a:prstGeom>
        <a:solidFill>
          <a:schemeClr val="accent2">
            <a:tint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7F390C38-5123-48D1-AA97-4690878DF058}">
      <dsp:nvSpPr>
        <dsp:cNvPr id="0" name=""/>
        <dsp:cNvSpPr/>
      </dsp:nvSpPr>
      <dsp:spPr>
        <a:xfrm>
          <a:off x="210477" y="4056151"/>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Παπαμήτσου Θεοδώρα, Αναπληρώτρια Καθηγήτρια Ιστολογίας-Εμβρυολογίας του Τμήματος Ιατρικής της Σχολής Επιστημών Υγείας ΑΠΘ</a:t>
          </a:r>
          <a:endParaRPr lang="el-GR" sz="1100" kern="1200" dirty="0">
            <a:latin typeface="Times New Roman" panose="02020603050405020304" pitchFamily="18" charset="0"/>
            <a:cs typeface="Times New Roman" panose="02020603050405020304" pitchFamily="18" charset="0"/>
          </a:endParaRPr>
        </a:p>
      </dsp:txBody>
      <dsp:txXfrm>
        <a:off x="210477" y="4056151"/>
        <a:ext cx="1870716" cy="1187905"/>
      </dsp:txXfrm>
    </dsp:sp>
    <dsp:sp modelId="{87429AC9-0FDE-47BF-B838-0639E5C8CD75}">
      <dsp:nvSpPr>
        <dsp:cNvPr id="0" name=""/>
        <dsp:cNvSpPr/>
      </dsp:nvSpPr>
      <dsp:spPr>
        <a:xfrm>
          <a:off x="2289051" y="2126715"/>
          <a:ext cx="1870716" cy="1187905"/>
        </a:xfrm>
        <a:prstGeom prst="roundRect">
          <a:avLst>
            <a:gd name="adj" fmla="val 10000"/>
          </a:avLst>
        </a:prstGeom>
        <a:solidFill>
          <a:schemeClr val="accent2">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EE908D41-9CDA-479F-95E1-A8584AE33C16}">
      <dsp:nvSpPr>
        <dsp:cNvPr id="0" name=""/>
        <dsp:cNvSpPr/>
      </dsp:nvSpPr>
      <dsp:spPr>
        <a:xfrm>
          <a:off x="2496909" y="2324179"/>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Τμήμα Ιατρικής της Σχολής Επιστημών Υγείας του Δημοκρίτειου Πανεπιστημίου Θράκης (ΔΠΘ)</a:t>
          </a:r>
          <a:endParaRPr lang="el-GR" sz="1100" kern="1200" dirty="0">
            <a:latin typeface="Times New Roman" panose="02020603050405020304" pitchFamily="18" charset="0"/>
            <a:cs typeface="Times New Roman" panose="02020603050405020304" pitchFamily="18" charset="0"/>
          </a:endParaRPr>
        </a:p>
      </dsp:txBody>
      <dsp:txXfrm>
        <a:off x="2496909" y="2324179"/>
        <a:ext cx="1870716" cy="1187905"/>
      </dsp:txXfrm>
    </dsp:sp>
    <dsp:sp modelId="{F4591F7F-B1B2-48B0-B190-00AE67A09A7C}">
      <dsp:nvSpPr>
        <dsp:cNvPr id="0" name=""/>
        <dsp:cNvSpPr/>
      </dsp:nvSpPr>
      <dsp:spPr>
        <a:xfrm>
          <a:off x="2289051" y="3858687"/>
          <a:ext cx="1870716" cy="1187905"/>
        </a:xfrm>
        <a:prstGeom prst="roundRect">
          <a:avLst>
            <a:gd name="adj" fmla="val 10000"/>
          </a:avLst>
        </a:prstGeom>
        <a:solidFill>
          <a:schemeClr val="accent2">
            <a:tint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BBC6C279-B879-4EFC-B327-D514A0855B70}">
      <dsp:nvSpPr>
        <dsp:cNvPr id="0" name=""/>
        <dsp:cNvSpPr/>
      </dsp:nvSpPr>
      <dsp:spPr>
        <a:xfrm>
          <a:off x="2496909" y="4056151"/>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Λιαλιάρης Θεόδωρος, Καθηγητής Γενετικής του Τμήματος Ιατρικής της Σχολής Επιστημών Υγείας του ΔΠΘ</a:t>
          </a:r>
          <a:endParaRPr lang="el-GR" sz="1100" kern="1200" dirty="0">
            <a:latin typeface="Times New Roman" panose="02020603050405020304" pitchFamily="18" charset="0"/>
            <a:cs typeface="Times New Roman" panose="02020603050405020304" pitchFamily="18" charset="0"/>
          </a:endParaRPr>
        </a:p>
      </dsp:txBody>
      <dsp:txXfrm>
        <a:off x="2496909" y="4056151"/>
        <a:ext cx="1870716" cy="1187905"/>
      </dsp:txXfrm>
    </dsp:sp>
    <dsp:sp modelId="{9AA75045-27AA-46A6-AB64-A23F28BA82CA}">
      <dsp:nvSpPr>
        <dsp:cNvPr id="0" name=""/>
        <dsp:cNvSpPr/>
      </dsp:nvSpPr>
      <dsp:spPr>
        <a:xfrm>
          <a:off x="4575483" y="2126715"/>
          <a:ext cx="1870716" cy="1187905"/>
        </a:xfrm>
        <a:prstGeom prst="roundRect">
          <a:avLst>
            <a:gd name="adj" fmla="val 10000"/>
          </a:avLst>
        </a:prstGeom>
        <a:solidFill>
          <a:schemeClr val="accent2">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5FC90F62-61FE-45F6-8BF7-5FE93E489580}">
      <dsp:nvSpPr>
        <dsp:cNvPr id="0" name=""/>
        <dsp:cNvSpPr/>
      </dsp:nvSpPr>
      <dsp:spPr>
        <a:xfrm>
          <a:off x="4783340" y="2324179"/>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Τμήμα Πολιτικών Μηχανικών ΤΕ της Σχολής Τεχνολογικών Εφαρμογών του Αλεξάνδρειου ΤΕΙ Θεσσαλονίκης (ΑΤΕΙΘ)</a:t>
          </a:r>
          <a:endParaRPr lang="el-GR" sz="1100" kern="1200" dirty="0">
            <a:latin typeface="Times New Roman" panose="02020603050405020304" pitchFamily="18" charset="0"/>
            <a:cs typeface="Times New Roman" panose="02020603050405020304" pitchFamily="18" charset="0"/>
          </a:endParaRPr>
        </a:p>
      </dsp:txBody>
      <dsp:txXfrm>
        <a:off x="4783340" y="2324179"/>
        <a:ext cx="1870716" cy="1187905"/>
      </dsp:txXfrm>
    </dsp:sp>
    <dsp:sp modelId="{131A192F-1062-4F7D-BC1E-EE442E89B4EF}">
      <dsp:nvSpPr>
        <dsp:cNvPr id="0" name=""/>
        <dsp:cNvSpPr/>
      </dsp:nvSpPr>
      <dsp:spPr>
        <a:xfrm>
          <a:off x="4575483" y="3858687"/>
          <a:ext cx="1870716" cy="1187905"/>
        </a:xfrm>
        <a:prstGeom prst="roundRect">
          <a:avLst>
            <a:gd name="adj" fmla="val 10000"/>
          </a:avLst>
        </a:prstGeom>
        <a:solidFill>
          <a:schemeClr val="accent2">
            <a:tint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F8DC7BAD-0899-4129-BA05-2BA79461F534}">
      <dsp:nvSpPr>
        <dsp:cNvPr id="0" name=""/>
        <dsp:cNvSpPr/>
      </dsp:nvSpPr>
      <dsp:spPr>
        <a:xfrm>
          <a:off x="4783340" y="4056151"/>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Παπαλιάγκας Θεοδόσιος, Καθηγητής του Τμήματος Πολιτικών Μηχανικών ΤΕ του Αλεξάνδρειου ΤΕΙ Θεσσαλονίκης</a:t>
          </a:r>
          <a:endParaRPr lang="el-GR" sz="1100" kern="1200" dirty="0">
            <a:latin typeface="Times New Roman" panose="02020603050405020304" pitchFamily="18" charset="0"/>
            <a:cs typeface="Times New Roman" panose="02020603050405020304" pitchFamily="18" charset="0"/>
          </a:endParaRPr>
        </a:p>
      </dsp:txBody>
      <dsp:txXfrm>
        <a:off x="4783340" y="4056151"/>
        <a:ext cx="1870716" cy="1187905"/>
      </dsp:txXfrm>
    </dsp:sp>
    <dsp:sp modelId="{DCA98F41-005B-44F8-8E3D-282C68661141}">
      <dsp:nvSpPr>
        <dsp:cNvPr id="0" name=""/>
        <dsp:cNvSpPr/>
      </dsp:nvSpPr>
      <dsp:spPr>
        <a:xfrm>
          <a:off x="6861914" y="2126715"/>
          <a:ext cx="1870716" cy="1187905"/>
        </a:xfrm>
        <a:prstGeom prst="roundRect">
          <a:avLst>
            <a:gd name="adj" fmla="val 10000"/>
          </a:avLst>
        </a:prstGeom>
        <a:solidFill>
          <a:schemeClr val="accent2">
            <a:tint val="99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8DF6022B-5952-4CA2-BCDE-7BAAF449173A}">
      <dsp:nvSpPr>
        <dsp:cNvPr id="0" name=""/>
        <dsp:cNvSpPr/>
      </dsp:nvSpPr>
      <dsp:spPr>
        <a:xfrm>
          <a:off x="7069772" y="2324179"/>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99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Τμήμα Γεωλογίας της Σχολής Θετικών Επιστημών του Αριστοτελείου Πανεπιστημίου Θεσσαλονίκης (ΑΠΘ) </a:t>
          </a:r>
          <a:endParaRPr lang="el-GR" sz="1100" kern="1200" dirty="0">
            <a:latin typeface="Times New Roman" panose="02020603050405020304" pitchFamily="18" charset="0"/>
            <a:cs typeface="Times New Roman" panose="02020603050405020304" pitchFamily="18" charset="0"/>
          </a:endParaRPr>
        </a:p>
      </dsp:txBody>
      <dsp:txXfrm>
        <a:off x="7069772" y="2324179"/>
        <a:ext cx="1870716" cy="1187905"/>
      </dsp:txXfrm>
    </dsp:sp>
    <dsp:sp modelId="{27DCFA33-4A93-4D09-96C6-83AC5F217BD7}">
      <dsp:nvSpPr>
        <dsp:cNvPr id="0" name=""/>
        <dsp:cNvSpPr/>
      </dsp:nvSpPr>
      <dsp:spPr>
        <a:xfrm>
          <a:off x="6861914" y="3858687"/>
          <a:ext cx="1870716" cy="1187905"/>
        </a:xfrm>
        <a:prstGeom prst="roundRect">
          <a:avLst>
            <a:gd name="adj" fmla="val 10000"/>
          </a:avLst>
        </a:prstGeom>
        <a:solidFill>
          <a:schemeClr val="accent2">
            <a:tint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sp>
    <dsp:sp modelId="{626C0793-2AA6-4BF3-B591-319E8DDDB71F}">
      <dsp:nvSpPr>
        <dsp:cNvPr id="0" name=""/>
        <dsp:cNvSpPr/>
      </dsp:nvSpPr>
      <dsp:spPr>
        <a:xfrm>
          <a:off x="7069772" y="4056151"/>
          <a:ext cx="1870716" cy="1187905"/>
        </a:xfrm>
        <a:prstGeom prst="roundRect">
          <a:avLst>
            <a:gd name="adj" fmla="val 10000"/>
          </a:avLst>
        </a:prstGeom>
        <a:solidFill>
          <a:schemeClr val="lt1">
            <a:alpha val="90000"/>
            <a:hueOff val="0"/>
            <a:satOff val="0"/>
            <a:lumOff val="0"/>
            <a:alphaOff val="0"/>
          </a:schemeClr>
        </a:solidFill>
        <a:ln w="12700" cap="flat" cmpd="sng" algn="ctr">
          <a:solidFill>
            <a:schemeClr val="accent2">
              <a:tint val="80000"/>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l-GR" sz="1100" kern="1200" dirty="0" smtClean="0">
              <a:latin typeface="Times New Roman" panose="02020603050405020304" pitchFamily="18" charset="0"/>
              <a:cs typeface="Times New Roman" panose="02020603050405020304" pitchFamily="18" charset="0"/>
            </a:rPr>
            <a:t>Καρακώστας Θεόδωρος, Καθηγητής Μετεωρολογίας-Κλιματολογίας του Tμήματος Γεωλογίας της Σχολής Θετικών Επιστημών του ΑΠΘ</a:t>
          </a:r>
          <a:endParaRPr lang="el-GR" sz="1100" kern="1200" dirty="0">
            <a:latin typeface="Times New Roman" panose="02020603050405020304" pitchFamily="18" charset="0"/>
            <a:cs typeface="Times New Roman" panose="02020603050405020304" pitchFamily="18" charset="0"/>
          </a:endParaRPr>
        </a:p>
      </dsp:txBody>
      <dsp:txXfrm>
        <a:off x="7069772" y="4056151"/>
        <a:ext cx="1870716" cy="118790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A0F731-90F5-4181-A703-7A0698FF8B35}" type="datetimeFigureOut">
              <a:rPr lang="el-GR" smtClean="0"/>
              <a:pPr/>
              <a:t>8/11/2018</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643FE2-3C86-4CAC-9488-C817A120F1C6}" type="slidenum">
              <a:rPr lang="el-GR" smtClean="0"/>
              <a:pPr/>
              <a:t>‹#›</a:t>
            </a:fld>
            <a:endParaRPr lang="el-GR"/>
          </a:p>
        </p:txBody>
      </p:sp>
    </p:spTree>
    <p:extLst>
      <p:ext uri="{BB962C8B-B14F-4D97-AF65-F5344CB8AC3E}">
        <p14:creationId xmlns:p14="http://schemas.microsoft.com/office/powerpoint/2010/main" xmlns="" val="3786966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71294F5-5173-458D-874C-DFD34D5ECBAD}" type="datetime1">
              <a:rPr lang="en-US" smtClean="0"/>
              <a:pPr/>
              <a:t>11/8/2018</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CA1766-7757-4514-A3C7-1C22E1EE07C2}" type="datetime1">
              <a:rPr lang="en-US" smtClean="0"/>
              <a:pPr/>
              <a:t>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81D07C-BA44-43A8-86BC-345394FE9EE0}" type="datetime1">
              <a:rPr lang="en-US" smtClean="0"/>
              <a:pPr/>
              <a:t>11/8/2018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EDBC99A2-BE03-4C76-8E1F-FED2A5714595}" type="datetime1">
              <a:rPr lang="en-US" smtClean="0"/>
              <a:pPr/>
              <a:t>11/8/2018</a:t>
            </a:fld>
            <a:endParaRPr lang="en-US" dirty="0"/>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CEF6563-34FF-4424-8625-F8980E5A5BDB}" type="datetime1">
              <a:rPr lang="en-US" smtClean="0"/>
              <a:pPr/>
              <a:t>11/8/2018</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816B0F9-D36E-4225-AED5-C6E024584ABB}" type="datetime1">
              <a:rPr lang="en-US" smtClean="0"/>
              <a:pPr/>
              <a:t>11/8/2018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3CFE19D-17F0-46AA-8E1C-57360CBE7655}" type="datetime1">
              <a:rPr lang="en-US" smtClean="0"/>
              <a:pPr/>
              <a:t>11/8/2018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BC738688-F4F5-4239-8F97-3EBEEAB1A000}" type="datetime1">
              <a:rPr lang="en-US" smtClean="0"/>
              <a:pPr/>
              <a:t>11/8/2018</a:t>
            </a:fld>
            <a:endParaRPr lang="en-US" dirty="0"/>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09DF2-CBF4-4688-A37B-899C4CBD6245}" type="datetime1">
              <a:rPr lang="en-US" smtClean="0"/>
              <a:pPr/>
              <a:t>11/8/2018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A8948ADD-3D92-4873-8DD3-FCB70E3BCD05}" type="datetime1">
              <a:rPr lang="en-US" smtClean="0"/>
              <a:pPr/>
              <a:t>11/8/2018</a:t>
            </a:fld>
            <a:endParaRPr lang="en-US" dirty="0"/>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6A69303-55A6-45E5-9AC3-9FCE86C02740}" type="datetime1">
              <a:rPr lang="en-US" smtClean="0"/>
              <a:pPr/>
              <a:t>11/8/2018</a:t>
            </a:fld>
            <a:endParaRPr lang="en-US" dirty="0"/>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BAB492-A7E8-4BAD-8979-DE8E28AE0741}" type="datetime1">
              <a:rPr lang="en-US" smtClean="0"/>
              <a:pPr/>
              <a:t>11/8/2018</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447800"/>
            <a:ext cx="8077200" cy="2133600"/>
          </a:xfrm>
        </p:spPr>
        <p:txBody>
          <a:bodyPr>
            <a:noAutofit/>
          </a:bodyPr>
          <a:lstStyle/>
          <a:p>
            <a:pPr algn="ctr"/>
            <a:r>
              <a:rPr lang="en-US" sz="4400" dirty="0" smtClean="0">
                <a:solidFill>
                  <a:srgbClr val="660066"/>
                </a:solidFill>
                <a:latin typeface="Times New Roman" panose="02020603050405020304" pitchFamily="18" charset="0"/>
                <a:cs typeface="Times New Roman" panose="02020603050405020304" pitchFamily="18" charset="0"/>
              </a:rPr>
              <a:t/>
            </a:r>
            <a:br>
              <a:rPr lang="en-US" sz="4400" dirty="0" smtClean="0">
                <a:solidFill>
                  <a:srgbClr val="660066"/>
                </a:solidFill>
                <a:latin typeface="Times New Roman" panose="02020603050405020304" pitchFamily="18" charset="0"/>
                <a:cs typeface="Times New Roman" panose="02020603050405020304" pitchFamily="18" charset="0"/>
              </a:rPr>
            </a:br>
            <a:r>
              <a:rPr lang="el-GR" sz="4400" dirty="0" smtClean="0">
                <a:solidFill>
                  <a:srgbClr val="66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δπμσ</a:t>
            </a:r>
            <a:br>
              <a:rPr lang="el-GR" sz="4400" dirty="0" smtClean="0">
                <a:solidFill>
                  <a:srgbClr val="66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el-GR" sz="4400" dirty="0" smtClean="0">
                <a:solidFill>
                  <a:srgbClr val="66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«υγεια και περιβαλλοντικοι παραγοντεσ»</a:t>
            </a:r>
            <a:endParaRPr lang="el-GR" sz="4400" dirty="0">
              <a:solidFill>
                <a:srgbClr val="6600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86000" y="4114800"/>
            <a:ext cx="6553200" cy="688622"/>
          </a:xfrm>
        </p:spPr>
        <p:txBody>
          <a:bodyPr>
            <a:noAutofit/>
          </a:bodyPr>
          <a:lstStyle/>
          <a:p>
            <a:pPr algn="ctr"/>
            <a:r>
              <a:rPr lang="en-US" sz="2800" dirty="0" smtClean="0">
                <a:solidFill>
                  <a:srgbClr val="DB3945"/>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800" dirty="0">
                <a:solidFill>
                  <a:srgbClr val="DB3945"/>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Health and Environmental Factors</a:t>
            </a:r>
            <a:r>
              <a:rPr lang="en-US" sz="2800" dirty="0" smtClean="0">
                <a:solidFill>
                  <a:srgbClr val="DB3945"/>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l-GR" sz="2800" dirty="0">
              <a:solidFill>
                <a:srgbClr val="DB3945"/>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Tree>
    <p:extLst>
      <p:ext uri="{BB962C8B-B14F-4D97-AF65-F5344CB8AC3E}">
        <p14:creationId xmlns:p14="http://schemas.microsoft.com/office/powerpoint/2010/main" xmlns="" val="781632562"/>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0"/>
            <a:ext cx="8382000" cy="1143000"/>
          </a:xfrm>
        </p:spPr>
        <p:txBody>
          <a:bodyPr>
            <a:normAutofit/>
          </a:bodyPr>
          <a:lstStyle/>
          <a:p>
            <a:pPr marL="514350" indent="-514350" algn="ctr">
              <a:buFont typeface="+mj-lt"/>
              <a:buAutoNum type="arabicPeriod" startAt="6"/>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ΔΟΜΗ</a:t>
            </a:r>
            <a:endParaRPr lang="el-GR" sz="3600" b="1" dirty="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457200" y="1600200"/>
            <a:ext cx="7543800" cy="4873752"/>
          </a:xfrm>
        </p:spPr>
        <p:txBody>
          <a:bodyPr>
            <a:normAutofit/>
          </a:bodyPr>
          <a:lstStyle/>
          <a:p>
            <a:pPr algn="just">
              <a:buFont typeface="Wingdings" panose="05000000000000000000" pitchFamily="2" charset="2"/>
              <a:buChar char="q"/>
            </a:pPr>
            <a:endParaRPr lang="el-GR" sz="2000" dirty="0" smtClean="0">
              <a:latin typeface="Times New Roman" panose="02020603050405020304" pitchFamily="18" charset="0"/>
              <a:cs typeface="Times New Roman" panose="02020603050405020304" pitchFamily="18" charset="0"/>
            </a:endParaRPr>
          </a:p>
          <a:p>
            <a:pPr algn="just"/>
            <a:r>
              <a:rPr lang="el-GR" sz="2000" dirty="0" smtClean="0">
                <a:latin typeface="Times New Roman" panose="02020603050405020304" pitchFamily="18" charset="0"/>
                <a:cs typeface="Times New Roman" panose="02020603050405020304" pitchFamily="18" charset="0"/>
              </a:rPr>
              <a:t>Στο </a:t>
            </a:r>
            <a:r>
              <a:rPr lang="el-GR" sz="2000" b="1" u="sng" dirty="0">
                <a:solidFill>
                  <a:schemeClr val="bg2"/>
                </a:solidFill>
                <a:latin typeface="Times New Roman" panose="02020603050405020304" pitchFamily="18" charset="0"/>
                <a:cs typeface="Times New Roman" panose="02020603050405020304" pitchFamily="18" charset="0"/>
              </a:rPr>
              <a:t>πρώτο</a:t>
            </a:r>
            <a:r>
              <a:rPr lang="el-GR" sz="2000" dirty="0">
                <a:latin typeface="Times New Roman" panose="02020603050405020304" pitchFamily="18" charset="0"/>
                <a:cs typeface="Times New Roman" panose="02020603050405020304" pitchFamily="18" charset="0"/>
              </a:rPr>
              <a:t> εξάμηνο διδάσκονται τέσσερα(4) υποχρεωτικά και ένα (1) επιλεγόμενο μαθήματα</a:t>
            </a:r>
            <a:r>
              <a:rPr lang="el-GR" sz="2000" dirty="0" smtClean="0">
                <a:latin typeface="Times New Roman" panose="02020603050405020304" pitchFamily="18" charset="0"/>
                <a:cs typeface="Times New Roman" panose="02020603050405020304" pitchFamily="18" charset="0"/>
              </a:rPr>
              <a:t>.</a:t>
            </a: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l-GR" sz="2000" dirty="0" smtClean="0">
                <a:latin typeface="Times New Roman" panose="02020603050405020304" pitchFamily="18" charset="0"/>
                <a:cs typeface="Times New Roman" panose="02020603050405020304" pitchFamily="18" charset="0"/>
              </a:rPr>
              <a:t>Στο </a:t>
            </a:r>
            <a:r>
              <a:rPr lang="el-GR" sz="2000" b="1" u="sng" dirty="0">
                <a:solidFill>
                  <a:schemeClr val="bg2"/>
                </a:solidFill>
                <a:latin typeface="Times New Roman" panose="02020603050405020304" pitchFamily="18" charset="0"/>
                <a:cs typeface="Times New Roman" panose="02020603050405020304" pitchFamily="18" charset="0"/>
              </a:rPr>
              <a:t>δεύτερο</a:t>
            </a:r>
            <a:r>
              <a:rPr lang="el-GR" sz="2000" dirty="0">
                <a:latin typeface="Times New Roman" panose="02020603050405020304" pitchFamily="18" charset="0"/>
                <a:cs typeface="Times New Roman" panose="02020603050405020304" pitchFamily="18" charset="0"/>
              </a:rPr>
              <a:t> εξάμηνο διδάσκονται τρία (3) υποχρεωτικά και δύο (2) επιλεγόμενα μαθήματα</a:t>
            </a:r>
            <a:r>
              <a:rPr lang="el-GR" sz="2000" dirty="0" smtClean="0">
                <a:latin typeface="Times New Roman" panose="02020603050405020304" pitchFamily="18" charset="0"/>
                <a:cs typeface="Times New Roman" panose="02020603050405020304" pitchFamily="18" charset="0"/>
              </a:rPr>
              <a:t>.</a:t>
            </a: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Στο </a:t>
            </a:r>
            <a:r>
              <a:rPr lang="el-GR" sz="2000" b="1" u="sng" dirty="0">
                <a:solidFill>
                  <a:schemeClr val="bg2"/>
                </a:solidFill>
                <a:latin typeface="Times New Roman" panose="02020603050405020304" pitchFamily="18" charset="0"/>
                <a:cs typeface="Times New Roman" panose="02020603050405020304" pitchFamily="18" charset="0"/>
              </a:rPr>
              <a:t>τρίτο</a:t>
            </a:r>
            <a:r>
              <a:rPr lang="el-GR" sz="2000" dirty="0">
                <a:latin typeface="Times New Roman" panose="02020603050405020304" pitchFamily="18" charset="0"/>
                <a:cs typeface="Times New Roman" panose="02020603050405020304" pitchFamily="18" charset="0"/>
              </a:rPr>
              <a:t> εξάμηνο οι φοιτητές πραγματοποιούν την Πρακτική τους Άσκηση και εκπονούν τη Μεταπτυχιακή Διπλωματική Εργασία.</a:t>
            </a:r>
          </a:p>
          <a:p>
            <a:endParaRPr lang="el-G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xmlns="" val="411765455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534400" cy="1112838"/>
          </a:xfrm>
        </p:spPr>
        <p:txBody>
          <a:bodyPr>
            <a:noAutofit/>
          </a:bodyPr>
          <a:lstStyle/>
          <a:p>
            <a:pPr marL="514350" indent="-514350" algn="ctr">
              <a:buFont typeface="+mj-lt"/>
              <a:buAutoNum type="arabicPeriod" startAt="7"/>
            </a:pPr>
            <a:r>
              <a:rPr lang="el-GR" sz="3200" b="1" dirty="0" smtClean="0">
                <a:solidFill>
                  <a:srgbClr val="993366"/>
                </a:solidFill>
                <a:effectLst>
                  <a:outerShdw blurRad="38100" dist="38100" dir="2700000" algn="tl">
                    <a:srgbClr val="000000">
                      <a:alpha val="43137"/>
                    </a:srgbClr>
                  </a:outerShdw>
                </a:effectLst>
              </a:rPr>
              <a:t>ΠΕΡΙΓΡΑΦΗ ΤΩΝ ΜΑΘΗΜΑΤΩΝ</a:t>
            </a:r>
            <a:endParaRPr lang="el-GR" sz="3200" b="1" dirty="0">
              <a:solidFill>
                <a:srgbClr val="993366"/>
              </a:solidFill>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52400" y="1600200"/>
            <a:ext cx="8610600" cy="5105400"/>
          </a:xfrm>
        </p:spPr>
        <p:txBody>
          <a:bodyPr>
            <a:normAutofit/>
          </a:bodyPr>
          <a:lstStyle/>
          <a:p>
            <a:r>
              <a:rPr lang="el-GR" sz="2000" b="1" u="sng" dirty="0" smtClean="0">
                <a:solidFill>
                  <a:srgbClr val="7030A0"/>
                </a:solidFill>
                <a:latin typeface="Times New Roman" panose="02020603050405020304" pitchFamily="18" charset="0"/>
                <a:cs typeface="Times New Roman" panose="02020603050405020304" pitchFamily="18" charset="0"/>
              </a:rPr>
              <a:t>Εισαγωγή </a:t>
            </a:r>
            <a:r>
              <a:rPr lang="el-GR" sz="2000" b="1" u="sng" dirty="0">
                <a:solidFill>
                  <a:srgbClr val="7030A0"/>
                </a:solidFill>
                <a:latin typeface="Times New Roman" panose="02020603050405020304" pitchFamily="18" charset="0"/>
                <a:cs typeface="Times New Roman" panose="02020603050405020304" pitchFamily="18" charset="0"/>
              </a:rPr>
              <a:t>στις Επιστήμες του </a:t>
            </a:r>
            <a:r>
              <a:rPr lang="el-GR" sz="2000" b="1" u="sng" dirty="0" smtClean="0">
                <a:solidFill>
                  <a:srgbClr val="7030A0"/>
                </a:solidFill>
                <a:latin typeface="Times New Roman" panose="02020603050405020304" pitchFamily="18" charset="0"/>
                <a:cs typeface="Times New Roman" panose="02020603050405020304" pitchFamily="18" charset="0"/>
              </a:rPr>
              <a:t>Περιβάλλοντος</a:t>
            </a:r>
          </a:p>
          <a:p>
            <a:pPr marL="0" indent="0" algn="just">
              <a:buNone/>
            </a:pPr>
            <a:r>
              <a:rPr lang="el-GR" sz="1600" dirty="0">
                <a:latin typeface="Times New Roman" panose="02020603050405020304" pitchFamily="18" charset="0"/>
                <a:cs typeface="Times New Roman" panose="02020603050405020304" pitchFamily="18" charset="0"/>
              </a:rPr>
              <a:t>Αναλύονται βασικές περιβαλλοντικές έννοιες που καλύπτουν την ατμόσφαιρα, τα ύδατα και το έδαφος. Αναπτύσσονται εισαγωγικά στοιχεία από τις Ατμοσφαιρικές Επιστήμες (Μετεωρολογία, Κλιματολογία, Ατμοσφαιρικό Περιβάλλον),  από την Υδρολογία (Κύκλος νερού,  Ρύπανση Υδάτων), από τις Γεωργικές (Έδαφος, Επιβάρυνση εδάφους από χρήση γεωργικών φαρμάκων) και Βιολογικές </a:t>
            </a:r>
            <a:r>
              <a:rPr lang="el-GR" sz="1600" dirty="0" smtClean="0">
                <a:latin typeface="Times New Roman" panose="02020603050405020304" pitchFamily="18" charset="0"/>
                <a:cs typeface="Times New Roman" panose="02020603050405020304" pitchFamily="18" charset="0"/>
              </a:rPr>
              <a:t>Επιστήμες.</a:t>
            </a:r>
          </a:p>
          <a:p>
            <a:pPr marL="0" indent="0" algn="just">
              <a:buNone/>
            </a:pPr>
            <a:endParaRPr lang="el-GR" sz="2000" dirty="0" smtClean="0">
              <a:latin typeface="Times New Roman" panose="02020603050405020304" pitchFamily="18" charset="0"/>
              <a:cs typeface="Times New Roman" panose="02020603050405020304" pitchFamily="18" charset="0"/>
            </a:endParaRPr>
          </a:p>
          <a:p>
            <a:pPr algn="just"/>
            <a:r>
              <a:rPr lang="el-GR" sz="2000" b="1" u="sng" dirty="0">
                <a:solidFill>
                  <a:srgbClr val="7030A0"/>
                </a:solidFill>
                <a:latin typeface="Times New Roman" panose="02020603050405020304" pitchFamily="18" charset="0"/>
                <a:cs typeface="Times New Roman" panose="02020603050405020304" pitchFamily="18" charset="0"/>
              </a:rPr>
              <a:t>Βασικές Βιοϊατρικές Γνώσεις των Οδών Έκθεσης και Μεταβολισμού του Ανθρώπινου Οργανισμού</a:t>
            </a:r>
            <a:endParaRPr lang="el-GR" sz="2000" b="1" u="sng" dirty="0" smtClean="0">
              <a:solidFill>
                <a:srgbClr val="7030A0"/>
              </a:solidFill>
              <a:latin typeface="Times New Roman" panose="02020603050405020304" pitchFamily="18" charset="0"/>
              <a:cs typeface="Times New Roman" panose="02020603050405020304" pitchFamily="18" charset="0"/>
            </a:endParaRPr>
          </a:p>
          <a:p>
            <a:pPr marL="0" indent="0" algn="just">
              <a:buNone/>
            </a:pPr>
            <a:r>
              <a:rPr lang="el-GR" sz="1600" dirty="0">
                <a:latin typeface="Times New Roman" panose="02020603050405020304" pitchFamily="18" charset="0"/>
                <a:cs typeface="Times New Roman" panose="02020603050405020304" pitchFamily="18" charset="0"/>
              </a:rPr>
              <a:t>Στα πλαίσια του μαθήματος θα διδαχθούν τα βασικά μορφολογικά χαρακτηριστικά των διαφόρων ιστών, οργάνων και συστημάτων με ιδιαίτερη έμφαση στην υφή και τη λειτουργία των ιστών του οργανισμού και της σημασίας τους στη δόμηση και τη λειτουργία των οργάνων. Θα αναλυθούν οι βασικοί μεταβολικοί οδοί του ανθρώπινου οργανισμού και τα μεταβολικά νοσήματα, η βιοχημική και μοριακή βάση της λειτουργίας ιστών και συστημάτων και των αντίστοιχων νοσημάτων, καθώς και οι βασικές αρχές φαρμακοκινητικής, φαρμακοδυναμικής και οι επιδράσεις των φαρμάκων. </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xmlns="" val="121159648"/>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914400"/>
            <a:ext cx="8153400" cy="5407152"/>
          </a:xfrm>
        </p:spPr>
        <p:txBody>
          <a:bodyPr>
            <a:normAutofit/>
          </a:bodyPr>
          <a:lstStyle/>
          <a:p>
            <a:r>
              <a:rPr lang="el-GR" sz="2000" b="1" u="sng" dirty="0" smtClean="0">
                <a:solidFill>
                  <a:srgbClr val="7030A0"/>
                </a:solidFill>
                <a:latin typeface="Times New Roman" panose="02020603050405020304" pitchFamily="18" charset="0"/>
                <a:cs typeface="Times New Roman" panose="02020603050405020304" pitchFamily="18" charset="0"/>
              </a:rPr>
              <a:t>Δομικά </a:t>
            </a:r>
            <a:r>
              <a:rPr lang="el-GR" sz="2000" b="1" u="sng" dirty="0">
                <a:solidFill>
                  <a:srgbClr val="7030A0"/>
                </a:solidFill>
                <a:latin typeface="Times New Roman" panose="02020603050405020304" pitchFamily="18" charset="0"/>
                <a:cs typeface="Times New Roman" panose="02020603050405020304" pitchFamily="18" charset="0"/>
              </a:rPr>
              <a:t>υλικά και υγεία</a:t>
            </a:r>
          </a:p>
          <a:p>
            <a:pPr marL="0" indent="0" algn="just">
              <a:buNone/>
            </a:pPr>
            <a:r>
              <a:rPr lang="el-GR" sz="1600" dirty="0">
                <a:latin typeface="Times New Roman" panose="02020603050405020304" pitchFamily="18" charset="0"/>
                <a:cs typeface="Times New Roman" panose="02020603050405020304" pitchFamily="18" charset="0"/>
              </a:rPr>
              <a:t>Το μάθημα περιλαμβάνει τη διδασκαλία των επιπτώσεων στον ανθρώπινο οργανισμό από την ακτινοβολία και τις χημικές εκπομπές ορισμένων φυσικών και τεχνητών δομικών υλικών, που βρίσκονται στην ατμόσφαιρα των εσωτερικών χώρων τόσο του οικιακού όσο και του εργασιακού περιβάλλοντος. Θα διδαχθούν επίσης οι τρόποι και οι μέθοδοι ελέγχου, πρόληψης  και αντιμετώπισης αυτών των επιδράσεων μέσα από διαδραστική διδασκαλία, εργαστηριακές μετρήσεις και </a:t>
            </a:r>
            <a:r>
              <a:rPr lang="el-GR" sz="1600" dirty="0" smtClean="0">
                <a:latin typeface="Times New Roman" panose="02020603050405020304" pitchFamily="18" charset="0"/>
                <a:cs typeface="Times New Roman" panose="02020603050405020304" pitchFamily="18" charset="0"/>
              </a:rPr>
              <a:t>ασκήσεις</a:t>
            </a:r>
            <a:r>
              <a:rPr lang="el-GR" sz="1600" dirty="0">
                <a:latin typeface="Times New Roman" panose="02020603050405020304" pitchFamily="18" charset="0"/>
                <a:cs typeface="Times New Roman" panose="02020603050405020304" pitchFamily="18" charset="0"/>
              </a:rPr>
              <a:t>, μετρήσεις πεδίου και εφαρμογή  υπολογιστικών εργαλείων</a:t>
            </a:r>
            <a:r>
              <a:rPr lang="el-GR" sz="1600" dirty="0" smtClean="0">
                <a:latin typeface="Times New Roman" panose="02020603050405020304" pitchFamily="18" charset="0"/>
                <a:cs typeface="Times New Roman" panose="02020603050405020304" pitchFamily="18" charset="0"/>
              </a:rPr>
              <a:t>.</a:t>
            </a:r>
          </a:p>
          <a:p>
            <a:pPr marL="0" indent="0" algn="just">
              <a:buNone/>
            </a:pPr>
            <a:endParaRPr lang="el-GR" sz="1600" dirty="0" smtClean="0">
              <a:latin typeface="Times New Roman" panose="02020603050405020304" pitchFamily="18" charset="0"/>
              <a:cs typeface="Times New Roman" panose="02020603050405020304" pitchFamily="18" charset="0"/>
            </a:endParaRPr>
          </a:p>
          <a:p>
            <a:pPr algn="just"/>
            <a:r>
              <a:rPr lang="el-GR" sz="2000" b="1" u="sng" dirty="0" smtClean="0">
                <a:solidFill>
                  <a:srgbClr val="7030A0"/>
                </a:solidFill>
                <a:latin typeface="Times New Roman" panose="02020603050405020304" pitchFamily="18" charset="0"/>
                <a:cs typeface="Times New Roman" panose="02020603050405020304" pitchFamily="18" charset="0"/>
              </a:rPr>
              <a:t>Περιβαλλοντικοί </a:t>
            </a:r>
            <a:r>
              <a:rPr lang="el-GR" sz="2000" b="1" u="sng" dirty="0">
                <a:solidFill>
                  <a:srgbClr val="7030A0"/>
                </a:solidFill>
                <a:latin typeface="Times New Roman" panose="02020603050405020304" pitchFamily="18" charset="0"/>
                <a:cs typeface="Times New Roman" panose="02020603050405020304" pitchFamily="18" charset="0"/>
              </a:rPr>
              <a:t>παράγοντες και </a:t>
            </a:r>
            <a:r>
              <a:rPr lang="el-GR" sz="2000" b="1" u="sng" dirty="0" smtClean="0">
                <a:solidFill>
                  <a:srgbClr val="7030A0"/>
                </a:solidFill>
                <a:latin typeface="Times New Roman" panose="02020603050405020304" pitchFamily="18" charset="0"/>
                <a:cs typeface="Times New Roman" panose="02020603050405020304" pitchFamily="18" charset="0"/>
              </a:rPr>
              <a:t>ιστοί</a:t>
            </a:r>
          </a:p>
          <a:p>
            <a:pPr marL="0" indent="0" algn="just">
              <a:buNone/>
            </a:pPr>
            <a:r>
              <a:rPr lang="el-GR" sz="1600" dirty="0">
                <a:latin typeface="Times New Roman" panose="02020603050405020304" pitchFamily="18" charset="0"/>
                <a:cs typeface="Times New Roman" panose="02020603050405020304" pitchFamily="18" charset="0"/>
              </a:rPr>
              <a:t>Στόχος του μαθήματος είναι η εισαγωγή στις περιβαλλοντικές παραμέτρους που μπορεί να επηρεάσουν τους ανθρώπινους ιστούς και κατ’επέκταση την ανθρώπινη υγεία. Οι ιστολογικές </a:t>
            </a:r>
            <a:r>
              <a:rPr lang="el-GR" sz="1600">
                <a:latin typeface="Times New Roman" panose="02020603050405020304" pitchFamily="18" charset="0"/>
                <a:cs typeface="Times New Roman" panose="02020603050405020304" pitchFamily="18" charset="0"/>
              </a:rPr>
              <a:t>επιπτώσεις </a:t>
            </a:r>
            <a:r>
              <a:rPr lang="el-GR" sz="1600" smtClean="0">
                <a:latin typeface="Times New Roman" panose="02020603050405020304" pitchFamily="18" charset="0"/>
                <a:cs typeface="Times New Roman" panose="02020603050405020304" pitchFamily="18" charset="0"/>
              </a:rPr>
              <a:t>μπορεί </a:t>
            </a:r>
            <a:r>
              <a:rPr lang="el-GR" sz="1600" dirty="0">
                <a:latin typeface="Times New Roman" panose="02020603050405020304" pitchFamily="18" charset="0"/>
                <a:cs typeface="Times New Roman" panose="02020603050405020304" pitchFamily="18" charset="0"/>
              </a:rPr>
              <a:t>να είναι διαφορετικού τύπου και να αφορούν διαφορετικά και συγχρόνως πολλαπλά συστήματα του οργανισμού (π.χ. καρκίνος του δέρματος, λοιμώδη νοσήματα, αναπνευστικές παθήσεις κ.ά.). Έμφαση θα δοθεί κυρίως στην ανάλυση των υγιών ιστολογικών δομών των διαφόρων οργάνων, στις αλλοιώσεις που μπορεί να παρατηρηθούν καθώς και στη συσχέτιση αυτών με παράγοντες του περιβάλλοντος.</a:t>
            </a:r>
          </a:p>
        </p:txBody>
      </p:sp>
      <p:sp>
        <p:nvSpPr>
          <p:cNvPr id="4" name="Slide Number Placeholder 3"/>
          <p:cNvSpPr>
            <a:spLocks noGrp="1"/>
          </p:cNvSpPr>
          <p:nvPr>
            <p:ph type="sldNum" sz="quarter" idx="15"/>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xmlns="" val="576387904"/>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1295400"/>
            <a:ext cx="8229600" cy="4191000"/>
          </a:xfrm>
        </p:spPr>
        <p:txBody>
          <a:bodyPr>
            <a:normAutofit/>
          </a:bodyPr>
          <a:lstStyle/>
          <a:p>
            <a:r>
              <a:rPr lang="el-GR" sz="2000" b="1" u="sng" dirty="0">
                <a:solidFill>
                  <a:srgbClr val="7030A0"/>
                </a:solidFill>
                <a:latin typeface="Times New Roman" panose="02020603050405020304" pitchFamily="18" charset="0"/>
                <a:cs typeface="Times New Roman" panose="02020603050405020304" pitchFamily="18" charset="0"/>
              </a:rPr>
              <a:t>Περιβαλλοντικά Φαινόμενα και </a:t>
            </a:r>
            <a:r>
              <a:rPr lang="el-GR" sz="2000" b="1" u="sng" dirty="0" smtClean="0">
                <a:solidFill>
                  <a:srgbClr val="7030A0"/>
                </a:solidFill>
                <a:latin typeface="Times New Roman" panose="02020603050405020304" pitchFamily="18" charset="0"/>
                <a:cs typeface="Times New Roman" panose="02020603050405020304" pitchFamily="18" charset="0"/>
              </a:rPr>
              <a:t>Υγεία</a:t>
            </a:r>
          </a:p>
          <a:p>
            <a:pPr marL="0" indent="0" algn="just">
              <a:buNone/>
            </a:pPr>
            <a:r>
              <a:rPr lang="el-GR" sz="1600" dirty="0">
                <a:latin typeface="Times New Roman" panose="02020603050405020304" pitchFamily="18" charset="0"/>
                <a:cs typeface="Times New Roman" panose="02020603050405020304" pitchFamily="18" charset="0"/>
              </a:rPr>
              <a:t>Στο παρόν μάθημα αναλύονται η εξάρτηση των ασθενειών από περιβαλλοντικές παραμέτρους για διαφορετικές χρονικές και γεωγραφικές κλίμακες, καθώς και η στατιστική σύνδεση περιβαλλοντικών παραμέτρων (αέρας, νερό, έδαφος) με εμφάνιση ασθενειών</a:t>
            </a:r>
            <a:r>
              <a:rPr lang="el-GR" sz="1600" dirty="0" smtClean="0">
                <a:latin typeface="Times New Roman" panose="02020603050405020304" pitchFamily="18" charset="0"/>
                <a:cs typeface="Times New Roman" panose="02020603050405020304" pitchFamily="18" charset="0"/>
              </a:rPr>
              <a:t>.</a:t>
            </a:r>
          </a:p>
          <a:p>
            <a:pPr marL="0" indent="0" algn="just">
              <a:buNone/>
            </a:pPr>
            <a:endParaRPr lang="el-GR" sz="1600" dirty="0">
              <a:latin typeface="Times New Roman" panose="02020603050405020304" pitchFamily="18" charset="0"/>
              <a:cs typeface="Times New Roman" panose="02020603050405020304" pitchFamily="18" charset="0"/>
            </a:endParaRPr>
          </a:p>
          <a:p>
            <a:pPr marL="0" indent="0" algn="just">
              <a:buNone/>
            </a:pPr>
            <a:endParaRPr lang="el-GR" sz="1600" dirty="0">
              <a:latin typeface="Times New Roman" panose="02020603050405020304" pitchFamily="18" charset="0"/>
              <a:cs typeface="Times New Roman" panose="02020603050405020304" pitchFamily="18" charset="0"/>
            </a:endParaRPr>
          </a:p>
          <a:p>
            <a:pPr algn="just"/>
            <a:r>
              <a:rPr lang="el-GR" sz="2000" b="1" u="sng" dirty="0">
                <a:solidFill>
                  <a:srgbClr val="7030A0"/>
                </a:solidFill>
                <a:latin typeface="Times New Roman" panose="02020603050405020304" pitchFamily="18" charset="0"/>
                <a:cs typeface="Times New Roman" panose="02020603050405020304" pitchFamily="18" charset="0"/>
              </a:rPr>
              <a:t>Γεωγραφικά συστήματα πληροφοριών –Βιοστατιστική – Ιατρική </a:t>
            </a:r>
            <a:r>
              <a:rPr lang="el-GR" sz="2000" b="1" u="sng" dirty="0" smtClean="0">
                <a:solidFill>
                  <a:srgbClr val="7030A0"/>
                </a:solidFill>
                <a:latin typeface="Times New Roman" panose="02020603050405020304" pitchFamily="18" charset="0"/>
                <a:cs typeface="Times New Roman" panose="02020603050405020304" pitchFamily="18" charset="0"/>
              </a:rPr>
              <a:t>Πληροφορική</a:t>
            </a:r>
          </a:p>
          <a:p>
            <a:pPr marL="0" indent="0" algn="just">
              <a:buNone/>
            </a:pPr>
            <a:r>
              <a:rPr lang="el-GR" sz="1600" dirty="0">
                <a:latin typeface="Times New Roman" panose="02020603050405020304" pitchFamily="18" charset="0"/>
                <a:cs typeface="Times New Roman" panose="02020603050405020304" pitchFamily="18" charset="0"/>
              </a:rPr>
              <a:t>Το μάθημα αποσκοπεί στην ανάπτυξη της δεξιότητας του πειραματικού σχεδιασμού και της διαχείρισης των πειραματικών δεδομένων με σκοπό την ασφαλή εξαγωγή συμπερασμάτων σε θέματα περιβαλλοντικών επιπτώσεων στην ανθρώπινη υγεία</a:t>
            </a:r>
            <a:r>
              <a:rPr lang="el-GR" sz="1600" dirty="0" smtClean="0">
                <a:latin typeface="Times New Roman" panose="02020603050405020304" pitchFamily="18" charset="0"/>
                <a:cs typeface="Times New Roman" panose="02020603050405020304" pitchFamily="18" charset="0"/>
              </a:rPr>
              <a:t>.</a:t>
            </a:r>
          </a:p>
          <a:p>
            <a:pPr marL="0" indent="0" algn="just">
              <a:buNone/>
            </a:pPr>
            <a:endParaRPr lang="el-GR"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xmlns="" val="2106591989"/>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81000" y="762000"/>
            <a:ext cx="8077200" cy="5635752"/>
          </a:xfrm>
        </p:spPr>
        <p:txBody>
          <a:bodyPr>
            <a:normAutofit/>
          </a:bodyPr>
          <a:lstStyle/>
          <a:p>
            <a:pPr lvl="0" algn="just">
              <a:buClr>
                <a:srgbClr val="53548A"/>
              </a:buClr>
            </a:pPr>
            <a:r>
              <a:rPr lang="el-GR" sz="2000" b="1" u="sng" dirty="0">
                <a:solidFill>
                  <a:srgbClr val="7030A0"/>
                </a:solidFill>
                <a:latin typeface="Times New Roman" panose="02020603050405020304" pitchFamily="18" charset="0"/>
                <a:cs typeface="Times New Roman" panose="02020603050405020304" pitchFamily="18" charset="0"/>
              </a:rPr>
              <a:t>Λοιμωγόνοι, Μεταλλαξιγόνοι, Τοξικοί Παράγοντες – Μεθοδολογίες ελέγχου μεταλλαξιγόνων ουσιών  /  Τερατογένεση, Καρκινογένεση και Περιβάλλον</a:t>
            </a:r>
          </a:p>
          <a:p>
            <a:pPr marL="0" lvl="0" indent="0" algn="just">
              <a:buClr>
                <a:srgbClr val="53548A"/>
              </a:buClr>
              <a:buNone/>
            </a:pPr>
            <a:r>
              <a:rPr lang="el-GR" sz="1600" dirty="0">
                <a:solidFill>
                  <a:prstClr val="black"/>
                </a:solidFill>
                <a:latin typeface="Times New Roman" panose="02020603050405020304" pitchFamily="18" charset="0"/>
                <a:cs typeface="Times New Roman" panose="02020603050405020304" pitchFamily="18" charset="0"/>
              </a:rPr>
              <a:t>Το μάθημα αυτό περιλαμβάνει την αναλυτική διδασκαλία των λοιμωγόνων παραγόντων, των πιθανών αλλά και βέβαιων μεταλλαξιγόνων και τοξικών παραγόντων του περιβάλλοντός μας, των τρόπων δημιουργίας και συσσώρευσής τους, το βαθμό επικινδυνότητος αυτών και των βλαβών που μπορούν αυτοί οι παράγοντες να προκαλέσουν τόσο σε κυτταρικό επίπεδο, στους ιστούς, τα όργανα, όσο και σε ολόκληρους τους  φυτικούς και ζωικούς οργανισμούς που θα προσβληθούν στο έδαφος, το νερό και στον αέρα. Θα διδαχθούν οι τρόποι και οι μέθοδοι ελέγχου αυτών των παραγόντων καθώς και οι έννοιες της τερατογένεσης και καρκινογένεσης.</a:t>
            </a:r>
          </a:p>
          <a:p>
            <a:endParaRPr lang="el-GR" sz="2000" b="1" u="sng" dirty="0" smtClean="0">
              <a:solidFill>
                <a:srgbClr val="7030A0"/>
              </a:solidFill>
              <a:latin typeface="Times New Roman" panose="02020603050405020304" pitchFamily="18" charset="0"/>
              <a:cs typeface="Times New Roman" panose="02020603050405020304" pitchFamily="18" charset="0"/>
            </a:endParaRPr>
          </a:p>
          <a:p>
            <a:endParaRPr lang="el-GR" sz="2000" b="1" u="sng" dirty="0" smtClean="0">
              <a:solidFill>
                <a:srgbClr val="7030A0"/>
              </a:solidFill>
              <a:latin typeface="Times New Roman" panose="02020603050405020304" pitchFamily="18" charset="0"/>
              <a:cs typeface="Times New Roman" panose="02020603050405020304" pitchFamily="18" charset="0"/>
            </a:endParaRPr>
          </a:p>
          <a:p>
            <a:r>
              <a:rPr lang="el-GR" sz="2000" b="1" u="sng" dirty="0" smtClean="0">
                <a:solidFill>
                  <a:srgbClr val="7030A0"/>
                </a:solidFill>
                <a:latin typeface="Times New Roman" panose="02020603050405020304" pitchFamily="18" charset="0"/>
                <a:cs typeface="Times New Roman" panose="02020603050405020304" pitchFamily="18" charset="0"/>
              </a:rPr>
              <a:t>Η </a:t>
            </a:r>
            <a:r>
              <a:rPr lang="el-GR" sz="2000" b="1" u="sng" dirty="0">
                <a:solidFill>
                  <a:srgbClr val="7030A0"/>
                </a:solidFill>
                <a:latin typeface="Times New Roman" panose="02020603050405020304" pitchFamily="18" charset="0"/>
                <a:cs typeface="Times New Roman" panose="02020603050405020304" pitchFamily="18" charset="0"/>
              </a:rPr>
              <a:t>επίδραση της διατροφής στους </a:t>
            </a:r>
            <a:r>
              <a:rPr lang="el-GR" sz="2000" b="1" u="sng" dirty="0" smtClean="0">
                <a:solidFill>
                  <a:srgbClr val="7030A0"/>
                </a:solidFill>
                <a:latin typeface="Times New Roman" panose="02020603050405020304" pitchFamily="18" charset="0"/>
                <a:cs typeface="Times New Roman" panose="02020603050405020304" pitchFamily="18" charset="0"/>
              </a:rPr>
              <a:t>ιστούς</a:t>
            </a:r>
          </a:p>
          <a:p>
            <a:pPr marL="0" indent="0" algn="just">
              <a:buNone/>
            </a:pPr>
            <a:r>
              <a:rPr lang="el-GR" sz="1600" dirty="0">
                <a:latin typeface="Times New Roman" panose="02020603050405020304" pitchFamily="18" charset="0"/>
                <a:cs typeface="Times New Roman" panose="02020603050405020304" pitchFamily="18" charset="0"/>
              </a:rPr>
              <a:t>Στο μάθημα αυτό εξετάζονται οι βασικές έννοιες που αφορούν στον ανθρώπινο μεταβολισμό και στις ανάγκες του οργανισμού σε διατροφικά στοιχεία αλλά και μια σειρά από παθήσεις στην αιτιοπαθογένεια των οποίων εμπλέκονται ζητήματα διατροφής. </a:t>
            </a:r>
            <a:endParaRPr lang="el-GR" sz="1600" dirty="0" smtClean="0">
              <a:latin typeface="Times New Roman" panose="02020603050405020304" pitchFamily="18" charset="0"/>
              <a:cs typeface="Times New Roman" panose="02020603050405020304" pitchFamily="18" charset="0"/>
            </a:endParaRPr>
          </a:p>
          <a:p>
            <a:pPr marL="0" indent="0">
              <a:buNone/>
            </a:pPr>
            <a:endParaRPr lang="el-GR" sz="1600" dirty="0">
              <a:latin typeface="Times New Roman" panose="02020603050405020304" pitchFamily="18" charset="0"/>
              <a:cs typeface="Times New Roman" panose="02020603050405020304" pitchFamily="18" charset="0"/>
            </a:endParaRPr>
          </a:p>
          <a:p>
            <a:pPr marL="0" indent="0">
              <a:buNone/>
            </a:pPr>
            <a:endParaRPr lang="el-GR"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xmlns="" val="37717746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90600"/>
            <a:ext cx="8001000" cy="5254752"/>
          </a:xfrm>
        </p:spPr>
        <p:txBody>
          <a:bodyPr/>
          <a:lstStyle/>
          <a:p>
            <a:pPr lvl="0">
              <a:buClr>
                <a:srgbClr val="53548A"/>
              </a:buClr>
            </a:pPr>
            <a:r>
              <a:rPr lang="el-GR" sz="2000" b="1" u="sng" dirty="0">
                <a:solidFill>
                  <a:srgbClr val="7030A0"/>
                </a:solidFill>
                <a:latin typeface="Times New Roman" panose="02020603050405020304" pitchFamily="18" charset="0"/>
                <a:cs typeface="Times New Roman" panose="02020603050405020304" pitchFamily="18" charset="0"/>
              </a:rPr>
              <a:t>Επίδραση του περιβάλλοντος στην αναγέννηση των ιστών και των κυττάρων</a:t>
            </a:r>
          </a:p>
          <a:p>
            <a:pPr marL="0" lvl="0" indent="0">
              <a:buClr>
                <a:srgbClr val="53548A"/>
              </a:buClr>
              <a:buNone/>
            </a:pPr>
            <a:r>
              <a:rPr lang="el-GR" sz="1600" dirty="0">
                <a:solidFill>
                  <a:prstClr val="black"/>
                </a:solidFill>
                <a:latin typeface="Times New Roman" panose="02020603050405020304" pitchFamily="18" charset="0"/>
                <a:cs typeface="Times New Roman" panose="02020603050405020304" pitchFamily="18" charset="0"/>
              </a:rPr>
              <a:t>Σκοπός του μαθήματος είναι η ανάλυση των εννοιών της αυτοανανέωσης των ιστών και η κατάδειξη των παραγόντων που μπορούν να την επηρεάσουν οδηγώντας στην πρόωρη γήρανση, την καρκινογένεση ή και στην καταστροφή τους. </a:t>
            </a:r>
          </a:p>
          <a:p>
            <a:pPr lvl="0">
              <a:buClr>
                <a:srgbClr val="53548A"/>
              </a:buClr>
            </a:pPr>
            <a:endParaRPr lang="el-GR" sz="1700" b="1" u="sng" dirty="0" smtClean="0">
              <a:solidFill>
                <a:srgbClr val="7030A0"/>
              </a:solidFill>
              <a:latin typeface="Times New Roman" panose="02020603050405020304" pitchFamily="18" charset="0"/>
              <a:cs typeface="Times New Roman" panose="02020603050405020304" pitchFamily="18" charset="0"/>
            </a:endParaRPr>
          </a:p>
          <a:p>
            <a:pPr lvl="0">
              <a:buClr>
                <a:srgbClr val="53548A"/>
              </a:buClr>
            </a:pPr>
            <a:endParaRPr lang="el-GR" sz="1700" b="1" u="sng" dirty="0" smtClean="0">
              <a:solidFill>
                <a:srgbClr val="7030A0"/>
              </a:solidFill>
              <a:latin typeface="Times New Roman" panose="02020603050405020304" pitchFamily="18" charset="0"/>
              <a:cs typeface="Times New Roman" panose="02020603050405020304" pitchFamily="18" charset="0"/>
            </a:endParaRPr>
          </a:p>
          <a:p>
            <a:pPr lvl="0">
              <a:buClr>
                <a:srgbClr val="53548A"/>
              </a:buClr>
            </a:pPr>
            <a:r>
              <a:rPr lang="el-GR" sz="2000" b="1" u="sng" dirty="0" smtClean="0">
                <a:solidFill>
                  <a:srgbClr val="7030A0"/>
                </a:solidFill>
                <a:latin typeface="Times New Roman" panose="02020603050405020304" pitchFamily="18" charset="0"/>
                <a:cs typeface="Times New Roman" panose="02020603050405020304" pitchFamily="18" charset="0"/>
              </a:rPr>
              <a:t>Επίδραση </a:t>
            </a:r>
            <a:r>
              <a:rPr lang="el-GR" sz="2000" b="1" u="sng" dirty="0">
                <a:solidFill>
                  <a:srgbClr val="7030A0"/>
                </a:solidFill>
                <a:latin typeface="Times New Roman" panose="02020603050405020304" pitchFamily="18" charset="0"/>
                <a:cs typeface="Times New Roman" panose="02020603050405020304" pitchFamily="18" charset="0"/>
              </a:rPr>
              <a:t>του περιβάλλοντος στο κεντρικό και περιφερικό νευρικό σύστημα</a:t>
            </a:r>
          </a:p>
          <a:p>
            <a:pPr marL="0" lvl="0" indent="0" algn="just">
              <a:buClr>
                <a:srgbClr val="53548A"/>
              </a:buClr>
              <a:buNone/>
            </a:pPr>
            <a:r>
              <a:rPr lang="el-GR" sz="1600" dirty="0">
                <a:solidFill>
                  <a:prstClr val="black"/>
                </a:solidFill>
                <a:latin typeface="Times New Roman" panose="02020603050405020304" pitchFamily="18" charset="0"/>
                <a:cs typeface="Times New Roman" panose="02020603050405020304" pitchFamily="18" charset="0"/>
              </a:rPr>
              <a:t>Στα πλαίσια του μαθήματος θα παρουσιαστούν συνοπτικά οι παθοφυσιολογικοί μηχανισμοί και οι κλινικές εκδηλώσεις της επίδρασης περιβαλλοντικών τοξινών στο νευρικό σύστημα. Παράλληλα, θα γίνει αναφορά στις νευρολογικές επιπτώσεις τοξινών που προέρχονται από κοινωνική χρήση (π.χ. αλκοόλ) και ιατρογενή  αίτια. Τέλος, θα προταθούν αλγόριθμοι διαγνωστικής προσέγγισης και θεραπευτικής αντιμετώπισης του σημαντικού αυτού ιατροκοινωνικού προβλήματος.</a:t>
            </a:r>
          </a:p>
          <a:p>
            <a:endParaRPr lang="el-G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xmlns="" val="92117048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85800"/>
            <a:ext cx="8077200" cy="5788152"/>
          </a:xfrm>
        </p:spPr>
        <p:txBody>
          <a:bodyPr>
            <a:normAutofit/>
          </a:bodyPr>
          <a:lstStyle/>
          <a:p>
            <a:r>
              <a:rPr lang="el-GR" sz="2000" b="1" u="sng" dirty="0" smtClean="0">
                <a:solidFill>
                  <a:srgbClr val="7030A0"/>
                </a:solidFill>
                <a:latin typeface="Times New Roman" panose="02020603050405020304" pitchFamily="18" charset="0"/>
                <a:cs typeface="Times New Roman" panose="02020603050405020304" pitchFamily="18" charset="0"/>
              </a:rPr>
              <a:t>Περιβαλλοντική/Θεραπευτική </a:t>
            </a:r>
            <a:r>
              <a:rPr lang="el-GR" sz="2000" b="1" u="sng" dirty="0">
                <a:solidFill>
                  <a:srgbClr val="7030A0"/>
                </a:solidFill>
                <a:latin typeface="Times New Roman" panose="02020603050405020304" pitchFamily="18" charset="0"/>
                <a:cs typeface="Times New Roman" panose="02020603050405020304" pitchFamily="18" charset="0"/>
              </a:rPr>
              <a:t>ακτινοβολία και επιπτώσεις στην </a:t>
            </a:r>
            <a:r>
              <a:rPr lang="el-GR" sz="2000" b="1" u="sng" dirty="0" smtClean="0">
                <a:solidFill>
                  <a:srgbClr val="7030A0"/>
                </a:solidFill>
                <a:latin typeface="Times New Roman" panose="02020603050405020304" pitchFamily="18" charset="0"/>
                <a:cs typeface="Times New Roman" panose="02020603050405020304" pitchFamily="18" charset="0"/>
              </a:rPr>
              <a:t>υγεία</a:t>
            </a:r>
          </a:p>
          <a:p>
            <a:pPr marL="0" indent="0" algn="just">
              <a:buNone/>
            </a:pPr>
            <a:r>
              <a:rPr lang="el-GR" sz="1600" dirty="0" smtClean="0">
                <a:latin typeface="Times New Roman" panose="02020603050405020304" pitchFamily="18" charset="0"/>
                <a:cs typeface="Times New Roman" panose="02020603050405020304" pitchFamily="18" charset="0"/>
              </a:rPr>
              <a:t> </a:t>
            </a:r>
            <a:r>
              <a:rPr lang="el-GR" sz="1600" dirty="0">
                <a:latin typeface="Times New Roman" panose="02020603050405020304" pitchFamily="18" charset="0"/>
                <a:cs typeface="Times New Roman" panose="02020603050405020304" pitchFamily="18" charset="0"/>
              </a:rPr>
              <a:t>Ο σκοπός του μαθήματος είναι </a:t>
            </a:r>
            <a:r>
              <a:rPr lang="el-GR" sz="1600" dirty="0" smtClean="0">
                <a:latin typeface="Times New Roman" panose="02020603050405020304" pitchFamily="18" charset="0"/>
                <a:cs typeface="Times New Roman" panose="02020603050405020304" pitchFamily="18" charset="0"/>
              </a:rPr>
              <a:t>η </a:t>
            </a:r>
            <a:r>
              <a:rPr lang="el-GR" sz="1600" dirty="0">
                <a:latin typeface="Times New Roman" panose="02020603050405020304" pitchFamily="18" charset="0"/>
                <a:cs typeface="Times New Roman" panose="02020603050405020304" pitchFamily="18" charset="0"/>
              </a:rPr>
              <a:t>γνώση των ποικίλων μορφών ακτινοβολιών που υπάρχουν, οι φυσικές πηγές από κοσμική ακτινοβολία-γήινη ακτινοβολία-εσωτερική ακτινοβόληση, οι τεχνολογικές πηγές από καύση άνθρακα-φωσφορούχα λιπάσματα-αεροπορικά ταξίδια-μηχανήματα, οι ιατρικές πηγές από ακτινολογία-πυρηνική ιατρική-ακτινοθεραπεία, από πυρηνικά όπλα-ατυχήματα, η μη ιονίζουσα ακτινοβολία από τα ηλεκτρικά και μαγνητικά πεδία που δημιουργούνται από τη χρήση του ηλεκτρικού ρεύματος χαμηλής συχνότητας και τα ηλεκτρομαγνητικά πεδία υψηλών συχνοτήτων. Τέλος, περιλαμβάνονται και  οι βιολογικές επιδράσεις όλων των ιοντιζουσών και μη ακτινοβολιών στον άνθρωπο</a:t>
            </a:r>
            <a:r>
              <a:rPr lang="el-GR" sz="1600" dirty="0" smtClean="0">
                <a:latin typeface="Times New Roman" panose="02020603050405020304" pitchFamily="18" charset="0"/>
                <a:cs typeface="Times New Roman" panose="02020603050405020304" pitchFamily="18" charset="0"/>
              </a:rPr>
              <a:t>.</a:t>
            </a:r>
          </a:p>
          <a:p>
            <a:pPr marL="0" indent="0" algn="just">
              <a:buNone/>
            </a:pPr>
            <a:endParaRPr lang="el-GR" sz="1600" dirty="0">
              <a:latin typeface="Times New Roman" panose="02020603050405020304" pitchFamily="18" charset="0"/>
              <a:cs typeface="Times New Roman" panose="02020603050405020304" pitchFamily="18" charset="0"/>
            </a:endParaRPr>
          </a:p>
          <a:p>
            <a:pPr marL="0" indent="0" algn="just">
              <a:buNone/>
            </a:pPr>
            <a:endParaRPr lang="el-GR" sz="1600" dirty="0">
              <a:latin typeface="Times New Roman" panose="02020603050405020304" pitchFamily="18" charset="0"/>
              <a:cs typeface="Times New Roman" panose="02020603050405020304" pitchFamily="18" charset="0"/>
            </a:endParaRPr>
          </a:p>
          <a:p>
            <a:r>
              <a:rPr lang="el-GR" sz="2000" b="1" u="sng" dirty="0" smtClean="0">
                <a:solidFill>
                  <a:srgbClr val="7030A0"/>
                </a:solidFill>
                <a:latin typeface="Times New Roman" panose="02020603050405020304" pitchFamily="18" charset="0"/>
                <a:cs typeface="Times New Roman" panose="02020603050405020304" pitchFamily="18" charset="0"/>
              </a:rPr>
              <a:t>Διαχείριση </a:t>
            </a:r>
            <a:r>
              <a:rPr lang="el-GR" sz="2000" b="1" u="sng" dirty="0">
                <a:solidFill>
                  <a:srgbClr val="7030A0"/>
                </a:solidFill>
                <a:latin typeface="Times New Roman" panose="02020603050405020304" pitchFamily="18" charset="0"/>
                <a:cs typeface="Times New Roman" panose="02020603050405020304" pitchFamily="18" charset="0"/>
              </a:rPr>
              <a:t>οικονομικών πόρων στην υγεία σε περιπτώσεις περιβαλλοντικών </a:t>
            </a:r>
            <a:r>
              <a:rPr lang="el-GR" sz="2000" b="1" u="sng" dirty="0" smtClean="0">
                <a:solidFill>
                  <a:srgbClr val="7030A0"/>
                </a:solidFill>
                <a:latin typeface="Times New Roman" panose="02020603050405020304" pitchFamily="18" charset="0"/>
                <a:cs typeface="Times New Roman" panose="02020603050405020304" pitchFamily="18" charset="0"/>
              </a:rPr>
              <a:t>καταστροφών</a:t>
            </a:r>
          </a:p>
          <a:p>
            <a:pPr marL="0" indent="0" algn="just">
              <a:buNone/>
            </a:pPr>
            <a:r>
              <a:rPr lang="el-GR" sz="1600" dirty="0">
                <a:latin typeface="Times New Roman" panose="02020603050405020304" pitchFamily="18" charset="0"/>
                <a:cs typeface="Times New Roman" panose="02020603050405020304" pitchFamily="18" charset="0"/>
              </a:rPr>
              <a:t>Αναπτύσσονται θέματα διαχείρισης των φυσικών πόρων προς όφελος της υγείας σε περιπτώσεις περιβαλλοντικών καταστροφών. Στο παρόν μάθημα  αναλύονται οικονομικά και πολιτικές για την αλιεία, την εξόρυξη ορυκτών, πετρελαίου και φυσικού αερίου, τους δασικούς πόρους, τη γεωργία και το περιβάλλον με ιδιαίτερη έμφαση στη διαχείριση των πόρων αυτών προς όφελος της δημόσιας υγείας</a:t>
            </a:r>
            <a:r>
              <a:rPr lang="el-GR" sz="1600" dirty="0" smtClean="0">
                <a:latin typeface="Times New Roman" panose="02020603050405020304" pitchFamily="18" charset="0"/>
                <a:cs typeface="Times New Roman" panose="02020603050405020304" pitchFamily="18" charset="0"/>
              </a:rPr>
              <a:t>.</a:t>
            </a:r>
            <a:endParaRPr lang="el-GR" sz="16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xmlns="" val="24020889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905000"/>
            <a:ext cx="8077200" cy="3276600"/>
          </a:xfrm>
        </p:spPr>
        <p:txBody>
          <a:bodyPr/>
          <a:lstStyle/>
          <a:p>
            <a:pPr lvl="0">
              <a:buClr>
                <a:srgbClr val="53548A"/>
              </a:buClr>
            </a:pPr>
            <a:r>
              <a:rPr lang="el-GR" sz="2000" b="1" u="sng" dirty="0">
                <a:solidFill>
                  <a:srgbClr val="7030A0"/>
                </a:solidFill>
                <a:latin typeface="Times New Roman" panose="02020603050405020304" pitchFamily="18" charset="0"/>
                <a:cs typeface="Times New Roman" panose="02020603050405020304" pitchFamily="18" charset="0"/>
              </a:rPr>
              <a:t>Σχεδιασμός υποδομών παροχής πρώτων βοηθειών σε καταστάσεις έκτακτων περιβαλλοντικών αναγκών</a:t>
            </a:r>
          </a:p>
          <a:p>
            <a:pPr marL="0" lvl="0" indent="0" algn="just">
              <a:buClr>
                <a:srgbClr val="53548A"/>
              </a:buClr>
              <a:buNone/>
            </a:pPr>
            <a:r>
              <a:rPr lang="el-GR" sz="1600" dirty="0">
                <a:solidFill>
                  <a:prstClr val="black"/>
                </a:solidFill>
                <a:latin typeface="Times New Roman" panose="02020603050405020304" pitchFamily="18" charset="0"/>
                <a:cs typeface="Times New Roman" panose="02020603050405020304" pitchFamily="18" charset="0"/>
              </a:rPr>
              <a:t>Το μάθημα εξετάζει όλες τις ενέργειες που στοχεύουν στην αποτελεσματική παροχή ιατρικής βοήθειας  στις περιπτώσεις έκτακτων περιβαλλοντικών αναγκών, όπως είναι οι διάφορες μορφές φυσικών, τεχνολογικών,  βιολογικών και άλλων καταστροφών.</a:t>
            </a:r>
          </a:p>
          <a:p>
            <a:endParaRPr lang="el-G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xmlns="" val="370213262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304800"/>
            <a:ext cx="7467600" cy="1143000"/>
          </a:xfrm>
        </p:spPr>
        <p:txBody>
          <a:bodyPr>
            <a:normAutofit/>
          </a:bodyPr>
          <a:lstStyle/>
          <a:p>
            <a:r>
              <a:rPr lang="el-GR" sz="3200" b="1" dirty="0" smtClean="0">
                <a:solidFill>
                  <a:srgbClr val="9966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ΠΕΡΙΕΧΟΜΕΝΑ</a:t>
            </a:r>
            <a:endParaRPr lang="el-GR" sz="3200" b="1" dirty="0">
              <a:solidFill>
                <a:srgbClr val="9966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1143000" y="1981200"/>
            <a:ext cx="6516445" cy="4267199"/>
          </a:xfrm>
        </p:spPr>
        <p:txBody>
          <a:bodyPr>
            <a:normAutofit/>
          </a:bodyPr>
          <a:lstStyle/>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Τμήματα – Συντονιστές</a:t>
            </a: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Αντικείμενο </a:t>
            </a:r>
            <a:endParaRPr lang="en-US" sz="2800" dirty="0" smtClean="0">
              <a:solidFill>
                <a:srgbClr val="993366"/>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Σκοπός</a:t>
            </a: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Περιεχόμενο</a:t>
            </a:r>
            <a:endParaRPr lang="en-US" sz="2800" dirty="0" smtClean="0">
              <a:solidFill>
                <a:srgbClr val="993366"/>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Διάρκεια</a:t>
            </a: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Δομή</a:t>
            </a:r>
          </a:p>
          <a:p>
            <a:pPr marL="457200" indent="-457200">
              <a:buFont typeface="+mj-lt"/>
              <a:buAutoNum type="arabicPeriod"/>
            </a:pPr>
            <a:r>
              <a:rPr lang="el-GR" sz="2800" dirty="0" smtClean="0">
                <a:solidFill>
                  <a:srgbClr val="993366"/>
                </a:solidFill>
                <a:latin typeface="Times New Roman" panose="02020603050405020304" pitchFamily="18" charset="0"/>
                <a:cs typeface="Times New Roman" panose="02020603050405020304" pitchFamily="18" charset="0"/>
              </a:rPr>
              <a:t>Περιγραφή των Μαθημάτων</a:t>
            </a:r>
          </a:p>
          <a:p>
            <a:pPr marL="457200" indent="-457200">
              <a:buFont typeface="+mj-lt"/>
              <a:buAutoNum type="arabicPeriod" startAt="5"/>
            </a:pPr>
            <a:endParaRPr lang="en-US" dirty="0">
              <a:solidFill>
                <a:srgbClr val="993366"/>
              </a:solidFill>
              <a:latin typeface="Times New Roman" panose="02020603050405020304" pitchFamily="18" charset="0"/>
              <a:cs typeface="Times New Roman" panose="02020603050405020304" pitchFamily="18" charset="0"/>
            </a:endParaRPr>
          </a:p>
          <a:p>
            <a:pPr marL="457200" indent="-457200">
              <a:buFont typeface="+mj-lt"/>
              <a:buAutoNum type="arabicPeriod" startAt="5"/>
            </a:pPr>
            <a:endParaRPr lang="el-GR" dirty="0" smtClean="0">
              <a:solidFill>
                <a:srgbClr val="993366"/>
              </a:solidFill>
            </a:endParaRPr>
          </a:p>
          <a:p>
            <a:pPr marL="457200" indent="-457200">
              <a:buFont typeface="+mj-lt"/>
              <a:buAutoNum type="arabicPeriod" startAt="5"/>
            </a:pPr>
            <a:endParaRPr lang="en-US" dirty="0" smtClean="0"/>
          </a:p>
          <a:p>
            <a:pPr marL="457200" indent="-457200">
              <a:buFont typeface="+mj-lt"/>
              <a:buAutoNum type="arabicPeriod" startAt="5"/>
            </a:pPr>
            <a:endParaRPr lang="el-GR" dirty="0"/>
          </a:p>
          <a:p>
            <a:pPr marL="457200" indent="-457200">
              <a:buFont typeface="+mj-lt"/>
              <a:buAutoNum type="arabicPeriod" startAt="5"/>
            </a:pPr>
            <a:endParaRPr lang="el-GR" dirty="0" smtClean="0"/>
          </a:p>
          <a:p>
            <a:pPr>
              <a:buFont typeface="Wingdings" panose="05000000000000000000" pitchFamily="2" charset="2"/>
              <a:buChar char="q"/>
            </a:pPr>
            <a:endParaRPr lang="el-G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xmlns="" val="982583527"/>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143000"/>
          </a:xfrm>
        </p:spPr>
        <p:txBody>
          <a:bodyPr>
            <a:normAutofit/>
          </a:bodyPr>
          <a:lstStyle/>
          <a:p>
            <a:pPr marL="742950" indent="-742950" algn="ctr">
              <a:buFont typeface="+mj-lt"/>
              <a:buAutoNum type="arabicPeriod"/>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ΤΜΗΜΑΤΑ-ΣΥΝΤΟΝΙΣΤΕΣ</a:t>
            </a:r>
            <a:endParaRPr lang="el-GR" sz="3600" b="1" dirty="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2050" name="Picture 2" descr="C:\Users\user\AppData\Local\Microsoft\Windows\Temporary Internet Files\Content.IE5\MRWHSBFJ\20121231-community-ring[1].jpg"/>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bwMode="auto">
          <a:xfrm>
            <a:off x="2554778" y="2237307"/>
            <a:ext cx="3769822" cy="3599411"/>
          </a:xfrm>
          <a:prstGeom prst="rect">
            <a:avLst/>
          </a:prstGeom>
          <a:noFill/>
          <a:extLst>
            <a:ext uri="{909E8E84-426E-40DD-AFC4-6F175D3DCCD1}">
              <a14:hiddenFill xmlns:a14="http://schemas.microsoft.com/office/drawing/2010/main" xmlns="">
                <a:solidFill>
                  <a:srgbClr val="FFFFFF"/>
                </a:solidFill>
              </a14:hiddenFill>
            </a:ext>
          </a:extLst>
        </p:spPr>
      </p:pic>
      <p:sp>
        <p:nvSpPr>
          <p:cNvPr id="3" name="Slide Number Placeholder 2"/>
          <p:cNvSpPr>
            <a:spLocks noGrp="1"/>
          </p:cNvSpPr>
          <p:nvPr>
            <p:ph type="sldNum" sz="quarter" idx="15"/>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xmlns="" val="3484072127"/>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2952833168"/>
              </p:ext>
            </p:extLst>
          </p:nvPr>
        </p:nvGraphicFramePr>
        <p:xfrm>
          <a:off x="48491" y="228600"/>
          <a:ext cx="8943109"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5"/>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xmlns="" val="3124006975"/>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534400" cy="1219200"/>
          </a:xfrm>
        </p:spPr>
        <p:txBody>
          <a:bodyPr>
            <a:noAutofit/>
          </a:bodyPr>
          <a:lstStyle/>
          <a:p>
            <a:pPr marL="742950" indent="-742950" algn="ctr">
              <a:buFont typeface="+mj-lt"/>
              <a:buAutoNum type="arabicPeriod" startAt="2"/>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ΑΝΤΙΚΕΙΜΕΝΟ</a:t>
            </a:r>
            <a:endParaRPr lang="el-GR" sz="3600" dirty="0">
              <a:solidFill>
                <a:srgbClr val="99336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
          </p:nvPr>
        </p:nvSpPr>
        <p:spPr>
          <a:xfrm>
            <a:off x="685800" y="1524000"/>
            <a:ext cx="7696200" cy="4572000"/>
          </a:xfrm>
        </p:spPr>
        <p:txBody>
          <a:bodyPr>
            <a:normAutofit/>
          </a:bodyPr>
          <a:lstStyle/>
          <a:p>
            <a:pPr algn="just">
              <a:buFont typeface="Wingdings" panose="05000000000000000000" pitchFamily="2" charset="2"/>
              <a:buChar char="v"/>
            </a:pPr>
            <a:r>
              <a:rPr lang="en-US" sz="2000" dirty="0" smtClean="0">
                <a:latin typeface="Times New Roman" panose="02020603050405020304" pitchFamily="18" charset="0"/>
                <a:cs typeface="Times New Roman" panose="02020603050405020304" pitchFamily="18" charset="0"/>
              </a:rPr>
              <a:t>H</a:t>
            </a:r>
            <a:r>
              <a:rPr lang="el-GR" sz="2000" dirty="0" smtClean="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μεταπτυχιακή </a:t>
            </a:r>
            <a:r>
              <a:rPr lang="el-GR" sz="2000" b="1" dirty="0">
                <a:solidFill>
                  <a:srgbClr val="FF0000"/>
                </a:solidFill>
                <a:latin typeface="Times New Roman" panose="02020603050405020304" pitchFamily="18" charset="0"/>
                <a:cs typeface="Times New Roman" panose="02020603050405020304" pitchFamily="18" charset="0"/>
              </a:rPr>
              <a:t>διδασκαλία</a:t>
            </a:r>
            <a:r>
              <a:rPr lang="el-GR" sz="2000" dirty="0">
                <a:latin typeface="Times New Roman" panose="02020603050405020304" pitchFamily="18" charset="0"/>
                <a:cs typeface="Times New Roman" panose="02020603050405020304" pitchFamily="18" charset="0"/>
              </a:rPr>
              <a:t>, </a:t>
            </a:r>
            <a:r>
              <a:rPr lang="el-GR" sz="2000" b="1" dirty="0">
                <a:solidFill>
                  <a:srgbClr val="FF0000"/>
                </a:solidFill>
                <a:latin typeface="Times New Roman" panose="02020603050405020304" pitchFamily="18" charset="0"/>
                <a:cs typeface="Times New Roman" panose="02020603050405020304" pitchFamily="18" charset="0"/>
              </a:rPr>
              <a:t>έρευνα</a:t>
            </a:r>
            <a:r>
              <a:rPr lang="el-GR" sz="2000" dirty="0">
                <a:latin typeface="Times New Roman" panose="02020603050405020304" pitchFamily="18" charset="0"/>
                <a:cs typeface="Times New Roman" panose="02020603050405020304" pitchFamily="18" charset="0"/>
              </a:rPr>
              <a:t>, </a:t>
            </a:r>
            <a:r>
              <a:rPr lang="el-GR" sz="2000" b="1" dirty="0">
                <a:solidFill>
                  <a:srgbClr val="FF0000"/>
                </a:solidFill>
                <a:latin typeface="Times New Roman" panose="02020603050405020304" pitchFamily="18" charset="0"/>
                <a:cs typeface="Times New Roman" panose="02020603050405020304" pitchFamily="18" charset="0"/>
              </a:rPr>
              <a:t>κατάρτιση</a:t>
            </a:r>
            <a:r>
              <a:rPr lang="el-GR" sz="2000" dirty="0">
                <a:latin typeface="Times New Roman" panose="02020603050405020304" pitchFamily="18" charset="0"/>
                <a:cs typeface="Times New Roman" panose="02020603050405020304" pitchFamily="18" charset="0"/>
              </a:rPr>
              <a:t> και </a:t>
            </a:r>
            <a:r>
              <a:rPr lang="el-GR" sz="2000" b="1" dirty="0">
                <a:solidFill>
                  <a:srgbClr val="FF0000"/>
                </a:solidFill>
                <a:latin typeface="Times New Roman" panose="02020603050405020304" pitchFamily="18" charset="0"/>
                <a:cs typeface="Times New Roman" panose="02020603050405020304" pitchFamily="18" charset="0"/>
              </a:rPr>
              <a:t>εξειδίκευση</a:t>
            </a:r>
            <a:r>
              <a:rPr lang="el-GR" sz="2000" dirty="0">
                <a:latin typeface="Times New Roman" panose="02020603050405020304" pitchFamily="18" charset="0"/>
                <a:cs typeface="Times New Roman" panose="02020603050405020304" pitchFamily="18" charset="0"/>
              </a:rPr>
              <a:t> νέου επιστημονικού δυναμικού στις Επιστήμες Υγείας και Περιβάλλοντος</a:t>
            </a:r>
            <a:r>
              <a:rPr lang="el-GR" sz="2000" dirty="0" smtClean="0">
                <a:latin typeface="Times New Roman" panose="02020603050405020304" pitchFamily="18" charset="0"/>
                <a:cs typeface="Times New Roman" panose="02020603050405020304" pitchFamily="18" charset="0"/>
              </a:rPr>
              <a:t>.</a:t>
            </a:r>
          </a:p>
          <a:p>
            <a:pPr marL="0" indent="0" algn="just">
              <a:buNone/>
            </a:pPr>
            <a:endParaRPr lang="el-GR" sz="20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v"/>
            </a:pPr>
            <a:r>
              <a:rPr lang="el-GR" sz="2000" dirty="0" smtClean="0">
                <a:latin typeface="Times New Roman" panose="02020603050405020304" pitchFamily="18" charset="0"/>
                <a:cs typeface="Times New Roman" panose="02020603050405020304" pitchFamily="18" charset="0"/>
              </a:rPr>
              <a:t>Ιδιαίτερη </a:t>
            </a:r>
            <a:r>
              <a:rPr lang="el-GR" sz="2000" dirty="0">
                <a:latin typeface="Times New Roman" panose="02020603050405020304" pitchFamily="18" charset="0"/>
                <a:cs typeface="Times New Roman" panose="02020603050405020304" pitchFamily="18" charset="0"/>
              </a:rPr>
              <a:t>έμφαση δίνεται στην απόκτηση γνώσεων και ικανοτήτων σε θέματα βασικής και εφαρμοσμένης </a:t>
            </a:r>
            <a:r>
              <a:rPr lang="el-GR" sz="2000" b="1" dirty="0" smtClean="0">
                <a:solidFill>
                  <a:srgbClr val="660066"/>
                </a:solidFill>
                <a:latin typeface="Times New Roman" panose="02020603050405020304" pitchFamily="18" charset="0"/>
                <a:cs typeface="Times New Roman" panose="02020603050405020304" pitchFamily="18" charset="0"/>
              </a:rPr>
              <a:t>εργαστηριακής</a:t>
            </a:r>
            <a:r>
              <a:rPr lang="el-GR" sz="2000" dirty="0">
                <a:latin typeface="Times New Roman" panose="02020603050405020304" pitchFamily="18" charset="0"/>
                <a:cs typeface="Times New Roman" panose="02020603050405020304" pitchFamily="18" charset="0"/>
              </a:rPr>
              <a:t> </a:t>
            </a:r>
            <a:r>
              <a:rPr lang="el-GR" sz="2000" dirty="0" smtClean="0">
                <a:latin typeface="Times New Roman" panose="02020603050405020304" pitchFamily="18" charset="0"/>
                <a:cs typeface="Times New Roman" panose="02020603050405020304" pitchFamily="18" charset="0"/>
              </a:rPr>
              <a:t>και </a:t>
            </a:r>
            <a:r>
              <a:rPr lang="el-GR" sz="2000" b="1" dirty="0">
                <a:solidFill>
                  <a:srgbClr val="660066"/>
                </a:solidFill>
                <a:latin typeface="Times New Roman" panose="02020603050405020304" pitchFamily="18" charset="0"/>
                <a:cs typeface="Times New Roman" panose="02020603050405020304" pitchFamily="18" charset="0"/>
              </a:rPr>
              <a:t>κλινικής έρευνας</a:t>
            </a:r>
            <a:r>
              <a:rPr lang="el-GR"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0" indent="0" algn="just">
              <a:buNone/>
            </a:pPr>
            <a:endParaRPr lang="en-US" sz="3400" dirty="0">
              <a:latin typeface="Times New Roman" panose="02020603050405020304" pitchFamily="18" charset="0"/>
              <a:cs typeface="Times New Roman" panose="02020603050405020304" pitchFamily="18" charset="0"/>
            </a:endParaRPr>
          </a:p>
          <a:p>
            <a:pPr marL="0" indent="0">
              <a:buNone/>
            </a:pPr>
            <a:endParaRPr lang="en-US" dirty="0" smtClean="0"/>
          </a:p>
          <a:p>
            <a:pPr marL="0" indent="0">
              <a:buNone/>
            </a:pPr>
            <a:r>
              <a:rPr lang="en-US" dirty="0"/>
              <a:t>	</a:t>
            </a:r>
          </a:p>
          <a:p>
            <a:pPr marL="0" indent="0">
              <a:buNone/>
            </a:pPr>
            <a:endParaRPr lang="en-US" dirty="0" smtClean="0"/>
          </a:p>
        </p:txBody>
      </p:sp>
      <p:sp>
        <p:nvSpPr>
          <p:cNvPr id="4" name="Slide Number Placeholder 3"/>
          <p:cNvSpPr>
            <a:spLocks noGrp="1"/>
          </p:cNvSpPr>
          <p:nvPr>
            <p:ph type="sldNum" sz="quarter" idx="15"/>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xmlns="" val="4039385143"/>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sz="quarter" idx="1"/>
          </p:nvPr>
        </p:nvSpPr>
        <p:spPr/>
        <p:txBody>
          <a:bodyPr>
            <a:normAutofit/>
          </a:bodyPr>
          <a:lstStyle/>
          <a:p>
            <a:pPr algn="just"/>
            <a:r>
              <a:rPr lang="en-US" sz="2000" b="0" dirty="0" smtClean="0">
                <a:solidFill>
                  <a:schemeClr val="tx1"/>
                </a:solidFill>
                <a:latin typeface="Times New Roman" panose="02020603050405020304" pitchFamily="18" charset="0"/>
                <a:cs typeface="Times New Roman" panose="02020603050405020304" pitchFamily="18" charset="0"/>
              </a:rPr>
              <a:t>	</a:t>
            </a:r>
            <a:r>
              <a:rPr lang="el-GR" sz="2000" b="0" dirty="0" smtClean="0">
                <a:solidFill>
                  <a:schemeClr val="tx1"/>
                </a:solidFill>
                <a:latin typeface="Times New Roman" panose="02020603050405020304" pitchFamily="18" charset="0"/>
                <a:cs typeface="Times New Roman" panose="02020603050405020304" pitchFamily="18" charset="0"/>
              </a:rPr>
              <a:t>Στο </a:t>
            </a:r>
            <a:r>
              <a:rPr lang="el-GR" sz="2000" b="0" dirty="0">
                <a:solidFill>
                  <a:schemeClr val="tx1"/>
                </a:solidFill>
                <a:latin typeface="Times New Roman" panose="02020603050405020304" pitchFamily="18" charset="0"/>
                <a:cs typeface="Times New Roman" panose="02020603050405020304" pitchFamily="18" charset="0"/>
              </a:rPr>
              <a:t>παρόν ΔΠΜΣ μελετώνται οι </a:t>
            </a:r>
            <a:r>
              <a:rPr lang="el-GR" sz="2000" b="1" dirty="0">
                <a:solidFill>
                  <a:schemeClr val="bg2"/>
                </a:solidFill>
                <a:latin typeface="Times New Roman" panose="02020603050405020304" pitchFamily="18" charset="0"/>
                <a:cs typeface="Times New Roman" panose="02020603050405020304" pitchFamily="18" charset="0"/>
              </a:rPr>
              <a:t>παθήσεις</a:t>
            </a:r>
            <a:r>
              <a:rPr lang="el-GR" sz="2000" b="0" dirty="0">
                <a:solidFill>
                  <a:schemeClr val="tx1"/>
                </a:solidFill>
                <a:latin typeface="Times New Roman" panose="02020603050405020304" pitchFamily="18" charset="0"/>
                <a:cs typeface="Times New Roman" panose="02020603050405020304" pitchFamily="18" charset="0"/>
              </a:rPr>
              <a:t> των συστημάτων οι οποίες σχετίζονται με </a:t>
            </a:r>
            <a:r>
              <a:rPr lang="el-GR" sz="2000" i="1" u="sng" dirty="0">
                <a:solidFill>
                  <a:srgbClr val="660066"/>
                </a:solidFill>
                <a:latin typeface="Times New Roman" panose="02020603050405020304" pitchFamily="18" charset="0"/>
                <a:cs typeface="Times New Roman" panose="02020603050405020304" pitchFamily="18" charset="0"/>
              </a:rPr>
              <a:t>βιολογικούς παράγοντε</a:t>
            </a:r>
            <a:r>
              <a:rPr lang="el-GR" sz="2000" i="1" dirty="0">
                <a:solidFill>
                  <a:srgbClr val="660066"/>
                </a:solidFill>
                <a:latin typeface="Times New Roman" panose="02020603050405020304" pitchFamily="18" charset="0"/>
                <a:cs typeface="Times New Roman" panose="02020603050405020304" pitchFamily="18" charset="0"/>
              </a:rPr>
              <a:t>ς</a:t>
            </a:r>
            <a:r>
              <a:rPr lang="el-GR" sz="2000" b="0" dirty="0">
                <a:solidFill>
                  <a:schemeClr val="tx1"/>
                </a:solidFill>
                <a:latin typeface="Times New Roman" panose="02020603050405020304" pitchFamily="18" charset="0"/>
                <a:cs typeface="Times New Roman" panose="02020603050405020304" pitchFamily="18" charset="0"/>
              </a:rPr>
              <a:t>, με οργανικά και ανόργανα </a:t>
            </a:r>
            <a:r>
              <a:rPr lang="el-GR" sz="2000" i="1" u="sng" dirty="0">
                <a:solidFill>
                  <a:srgbClr val="660066"/>
                </a:solidFill>
                <a:latin typeface="Times New Roman" panose="02020603050405020304" pitchFamily="18" charset="0"/>
                <a:cs typeface="Times New Roman" panose="02020603050405020304" pitchFamily="18" charset="0"/>
              </a:rPr>
              <a:t>υλικά</a:t>
            </a:r>
            <a:r>
              <a:rPr lang="el-GR" sz="2000" b="0" dirty="0">
                <a:solidFill>
                  <a:schemeClr val="tx1"/>
                </a:solidFill>
                <a:latin typeface="Times New Roman" panose="02020603050405020304" pitchFamily="18" charset="0"/>
                <a:cs typeface="Times New Roman" panose="02020603050405020304" pitchFamily="18" charset="0"/>
              </a:rPr>
              <a:t>, καθώς και με παράγοντες που οφείλονται στο </a:t>
            </a:r>
            <a:r>
              <a:rPr lang="el-GR" sz="2000" i="1" u="sng" dirty="0">
                <a:solidFill>
                  <a:srgbClr val="660066"/>
                </a:solidFill>
                <a:latin typeface="Times New Roman" panose="02020603050405020304" pitchFamily="18" charset="0"/>
                <a:cs typeface="Times New Roman" panose="02020603050405020304" pitchFamily="18" charset="0"/>
              </a:rPr>
              <a:t>φυσικό ή δομημένο περιβάλλον</a:t>
            </a:r>
            <a:r>
              <a:rPr lang="el-GR" sz="2000" b="0" dirty="0" smtClean="0">
                <a:solidFill>
                  <a:schemeClr val="tx1"/>
                </a:solidFill>
                <a:latin typeface="Times New Roman" panose="02020603050405020304" pitchFamily="18" charset="0"/>
                <a:cs typeface="Times New Roman" panose="02020603050405020304" pitchFamily="18" charset="0"/>
              </a:rPr>
              <a:t>.</a:t>
            </a:r>
          </a:p>
          <a:p>
            <a:pPr algn="just"/>
            <a:endParaRPr lang="el-GR" sz="2000" b="0" dirty="0" smtClean="0">
              <a:solidFill>
                <a:schemeClr val="tx1"/>
              </a:solidFill>
              <a:latin typeface="Times New Roman" panose="02020603050405020304" pitchFamily="18" charset="0"/>
              <a:cs typeface="Times New Roman" panose="02020603050405020304" pitchFamily="18" charset="0"/>
            </a:endParaRPr>
          </a:p>
          <a:p>
            <a:pPr algn="just"/>
            <a:endParaRPr lang="el-GR" sz="2000" b="0" dirty="0">
              <a:solidFill>
                <a:schemeClr val="tx1"/>
              </a:solidFill>
              <a:latin typeface="Times New Roman" panose="02020603050405020304" pitchFamily="18" charset="0"/>
              <a:cs typeface="Times New Roman" panose="02020603050405020304" pitchFamily="18" charset="0"/>
            </a:endParaRPr>
          </a:p>
          <a:p>
            <a:pPr algn="just"/>
            <a:r>
              <a:rPr lang="en-US" sz="2000" b="0" dirty="0" smtClean="0">
                <a:solidFill>
                  <a:schemeClr val="tx1"/>
                </a:solidFill>
                <a:latin typeface="Times New Roman" panose="02020603050405020304" pitchFamily="18" charset="0"/>
                <a:cs typeface="Times New Roman" panose="02020603050405020304" pitchFamily="18" charset="0"/>
              </a:rPr>
              <a:t>	</a:t>
            </a:r>
            <a:r>
              <a:rPr lang="el-GR" sz="2000" b="0" dirty="0" smtClean="0">
                <a:solidFill>
                  <a:schemeClr val="tx1"/>
                </a:solidFill>
                <a:latin typeface="Times New Roman" panose="02020603050405020304" pitchFamily="18" charset="0"/>
                <a:cs typeface="Times New Roman" panose="02020603050405020304" pitchFamily="18" charset="0"/>
              </a:rPr>
              <a:t> </a:t>
            </a:r>
            <a:r>
              <a:rPr lang="el-GR" sz="2000" b="0" dirty="0">
                <a:solidFill>
                  <a:schemeClr val="tx1"/>
                </a:solidFill>
                <a:latin typeface="Times New Roman" panose="02020603050405020304" pitchFamily="18" charset="0"/>
                <a:cs typeface="Times New Roman" panose="02020603050405020304" pitchFamily="18" charset="0"/>
              </a:rPr>
              <a:t>Η μελέτη λαμβάνει χώρα τόσο σε </a:t>
            </a:r>
            <a:r>
              <a:rPr lang="el-GR" sz="2000" b="1" dirty="0">
                <a:solidFill>
                  <a:schemeClr val="bg2"/>
                </a:solidFill>
                <a:latin typeface="Times New Roman" panose="02020603050405020304" pitchFamily="18" charset="0"/>
                <a:cs typeface="Times New Roman" panose="02020603050405020304" pitchFamily="18" charset="0"/>
              </a:rPr>
              <a:t>μοριακό επίπεδο</a:t>
            </a:r>
            <a:r>
              <a:rPr lang="el-GR" sz="2000" b="0" dirty="0">
                <a:solidFill>
                  <a:schemeClr val="tx1"/>
                </a:solidFill>
                <a:latin typeface="Times New Roman" panose="02020603050405020304" pitchFamily="18" charset="0"/>
                <a:cs typeface="Times New Roman" panose="02020603050405020304" pitchFamily="18" charset="0"/>
              </a:rPr>
              <a:t>, με χρήση σύγχρονων μεθόδων ανίχνευσης μεταλλαξιγόνων και λοιμογόνων παραγόντων, όσο και σε </a:t>
            </a:r>
            <a:r>
              <a:rPr lang="el-GR" sz="2000" b="1" dirty="0">
                <a:solidFill>
                  <a:schemeClr val="bg2"/>
                </a:solidFill>
                <a:latin typeface="Times New Roman" panose="02020603050405020304" pitchFamily="18" charset="0"/>
                <a:cs typeface="Times New Roman" panose="02020603050405020304" pitchFamily="18" charset="0"/>
              </a:rPr>
              <a:t>ιστολογικό επίπεδο</a:t>
            </a:r>
            <a:r>
              <a:rPr lang="el-GR" sz="2000" b="0" dirty="0">
                <a:solidFill>
                  <a:schemeClr val="tx1"/>
                </a:solidFill>
                <a:latin typeface="Times New Roman" panose="02020603050405020304" pitchFamily="18" charset="0"/>
                <a:cs typeface="Times New Roman" panose="02020603050405020304" pitchFamily="18" charset="0"/>
              </a:rPr>
              <a:t>, με χρήση τεχνικών ανοσοϊστοχημείας και παρατήρησης στο οπτικό και ηλεκτρονικό μικροσκόπιο. </a:t>
            </a:r>
          </a:p>
          <a:p>
            <a:endParaRPr lang="el-GR"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xmlns="" val="1116190670"/>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229600" cy="1143000"/>
          </a:xfrm>
        </p:spPr>
        <p:txBody>
          <a:bodyPr>
            <a:noAutofit/>
          </a:bodyPr>
          <a:lstStyle/>
          <a:p>
            <a:pPr marL="914400" indent="-914400" algn="ctr">
              <a:buFont typeface="+mj-lt"/>
              <a:buAutoNum type="arabicPeriod" startAt="3"/>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ΣΚΟΠΟΣ</a:t>
            </a:r>
            <a:endParaRPr lang="el-GR" sz="3600" b="1" dirty="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sz="quarter" idx="1"/>
          </p:nvPr>
        </p:nvSpPr>
        <p:spPr>
          <a:xfrm>
            <a:off x="457200" y="1600200"/>
            <a:ext cx="8077200" cy="4873752"/>
          </a:xfrm>
        </p:spPr>
        <p:txBody>
          <a:bodyPr>
            <a:normAutofit/>
          </a:bodyPr>
          <a:lstStyle/>
          <a:p>
            <a:pPr algn="just"/>
            <a:r>
              <a:rPr lang="el-GR" sz="2000" dirty="0" smtClean="0">
                <a:latin typeface="Times New Roman" panose="02020603050405020304" pitchFamily="18" charset="0"/>
                <a:cs typeface="Times New Roman" panose="02020603050405020304" pitchFamily="18" charset="0"/>
              </a:rPr>
              <a:t>	</a:t>
            </a:r>
            <a:r>
              <a:rPr lang="el-GR" sz="2000" dirty="0" smtClean="0">
                <a:solidFill>
                  <a:schemeClr val="tx1"/>
                </a:solidFill>
                <a:latin typeface="Times New Roman" panose="02020603050405020304" pitchFamily="18" charset="0"/>
                <a:cs typeface="Times New Roman" panose="02020603050405020304" pitchFamily="18" charset="0"/>
              </a:rPr>
              <a:t>Να </a:t>
            </a:r>
            <a:r>
              <a:rPr lang="el-GR" sz="2000" dirty="0">
                <a:solidFill>
                  <a:schemeClr val="tx1"/>
                </a:solidFill>
                <a:latin typeface="Times New Roman" panose="02020603050405020304" pitchFamily="18" charset="0"/>
                <a:cs typeface="Times New Roman" panose="02020603050405020304" pitchFamily="18" charset="0"/>
              </a:rPr>
              <a:t>δώσει στους φοιτητές μια ολοκληρωμένη εικόνα των εφαρμογών των ιστολογικών και μοριακών επιστημών και να παράσχει </a:t>
            </a:r>
            <a:r>
              <a:rPr lang="el-GR" sz="2000" b="1" dirty="0">
                <a:solidFill>
                  <a:schemeClr val="bg2"/>
                </a:solidFill>
                <a:latin typeface="Times New Roman" panose="02020603050405020304" pitchFamily="18" charset="0"/>
                <a:cs typeface="Times New Roman" panose="02020603050405020304" pitchFamily="18" charset="0"/>
              </a:rPr>
              <a:t>διασύνδεση της επαγγελματικής κατάρτισής τους με την αγορά εργασίας. </a:t>
            </a:r>
            <a:endParaRPr lang="el-GR" sz="2000" b="1" dirty="0" smtClean="0">
              <a:solidFill>
                <a:schemeClr val="bg2"/>
              </a:solidFill>
              <a:latin typeface="Times New Roman" panose="02020603050405020304" pitchFamily="18" charset="0"/>
              <a:cs typeface="Times New Roman" panose="02020603050405020304" pitchFamily="18" charset="0"/>
            </a:endParaRPr>
          </a:p>
          <a:p>
            <a:pPr marL="0" indent="0" algn="just">
              <a:buNone/>
            </a:pPr>
            <a:endParaRPr lang="el-GR" sz="2000" dirty="0">
              <a:solidFill>
                <a:schemeClr val="tx1"/>
              </a:solidFill>
              <a:latin typeface="Times New Roman" panose="02020603050405020304" pitchFamily="18" charset="0"/>
              <a:cs typeface="Times New Roman" panose="02020603050405020304" pitchFamily="18" charset="0"/>
            </a:endParaRPr>
          </a:p>
          <a:p>
            <a:pPr algn="just"/>
            <a:r>
              <a:rPr lang="el-GR" sz="2000" dirty="0" smtClean="0">
                <a:solidFill>
                  <a:schemeClr val="tx1"/>
                </a:solidFill>
                <a:latin typeface="Times New Roman" panose="02020603050405020304" pitchFamily="18" charset="0"/>
                <a:cs typeface="Times New Roman" panose="02020603050405020304" pitchFamily="18" charset="0"/>
              </a:rPr>
              <a:t>	Παράλληλα, </a:t>
            </a:r>
            <a:r>
              <a:rPr lang="el-GR" sz="2000" dirty="0">
                <a:solidFill>
                  <a:schemeClr val="tx1"/>
                </a:solidFill>
                <a:latin typeface="Times New Roman" panose="02020603050405020304" pitchFamily="18" charset="0"/>
                <a:cs typeface="Times New Roman" panose="02020603050405020304" pitchFamily="18" charset="0"/>
              </a:rPr>
              <a:t>υψίστης σημασίας είναι η απόκτηση κριτικών και ερευνητικών δεξιοτήτων, με απώτερο στόχο την ικανότητα επιτυχούς εκπόνησης μιας </a:t>
            </a:r>
            <a:r>
              <a:rPr lang="el-GR" sz="2000" b="1" dirty="0">
                <a:solidFill>
                  <a:schemeClr val="bg2"/>
                </a:solidFill>
                <a:latin typeface="Times New Roman" panose="02020603050405020304" pitchFamily="18" charset="0"/>
                <a:cs typeface="Times New Roman" panose="02020603050405020304" pitchFamily="18" charset="0"/>
              </a:rPr>
              <a:t>υψηλού επιπέδου διδακτορικής διατριβής.</a:t>
            </a:r>
          </a:p>
          <a:p>
            <a:endParaRPr lang="el-GR"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xmlns="" val="228593454"/>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077200" cy="1325562"/>
          </a:xfrm>
        </p:spPr>
        <p:txBody>
          <a:bodyPr>
            <a:noAutofit/>
          </a:bodyPr>
          <a:lstStyle/>
          <a:p>
            <a:pPr marL="742950" indent="-742950" algn="ctr">
              <a:buFont typeface="+mj-lt"/>
              <a:buAutoNum type="arabicPeriod" startAt="4"/>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ΠΕΡΙΕΧΟΜΕΝΟ</a:t>
            </a:r>
            <a:r>
              <a:rPr lang="el-GR" sz="3600" dirty="0"/>
              <a:t/>
            </a:r>
            <a:br>
              <a:rPr lang="el-GR" sz="3600" dirty="0"/>
            </a:br>
            <a:endParaRPr lang="el-GR" sz="3600" dirty="0"/>
          </a:p>
        </p:txBody>
      </p:sp>
      <p:sp>
        <p:nvSpPr>
          <p:cNvPr id="3" name="Slide Number Placeholder 2"/>
          <p:cNvSpPr>
            <a:spLocks noGrp="1"/>
          </p:cNvSpPr>
          <p:nvPr>
            <p:ph type="sldNum" sz="quarter" idx="15"/>
          </p:nvPr>
        </p:nvSpPr>
        <p:spPr/>
        <p:txBody>
          <a:bodyPr/>
          <a:lstStyle/>
          <a:p>
            <a:fld id="{B6F15528-21DE-4FAA-801E-634DDDAF4B2B}" type="slidenum">
              <a:rPr lang="en-US" smtClean="0"/>
              <a:pPr/>
              <a:t>8</a:t>
            </a:fld>
            <a:endParaRPr lang="en-US" dirty="0"/>
          </a:p>
        </p:txBody>
      </p:sp>
      <p:sp>
        <p:nvSpPr>
          <p:cNvPr id="5" name="Content Placeholder 4"/>
          <p:cNvSpPr>
            <a:spLocks noGrp="1"/>
          </p:cNvSpPr>
          <p:nvPr>
            <p:ph sz="quarter" idx="1"/>
          </p:nvPr>
        </p:nvSpPr>
        <p:spPr>
          <a:xfrm>
            <a:off x="228600" y="1219200"/>
            <a:ext cx="8458200" cy="5254752"/>
          </a:xfrm>
        </p:spPr>
        <p:txBody>
          <a:bodyPr>
            <a:normAutofit lnSpcReduction="10000"/>
          </a:bodyPr>
          <a:lstStyle/>
          <a:p>
            <a:pPr marL="0" indent="0">
              <a:buNone/>
            </a:pPr>
            <a:r>
              <a:rPr lang="el-GR" sz="2000" dirty="0" smtClean="0">
                <a:solidFill>
                  <a:srgbClr val="660066"/>
                </a:solidFill>
                <a:latin typeface="Times New Roman" panose="02020603050405020304" pitchFamily="18" charset="0"/>
                <a:cs typeface="Times New Roman" panose="02020603050405020304" pitchFamily="18" charset="0"/>
              </a:rPr>
              <a:t>Στα πλαίσια του ΔΠΜΣ </a:t>
            </a:r>
            <a:r>
              <a:rPr lang="el-GR" sz="2000" dirty="0">
                <a:solidFill>
                  <a:srgbClr val="660066"/>
                </a:solidFill>
                <a:latin typeface="Times New Roman" panose="02020603050405020304" pitchFamily="18" charset="0"/>
                <a:cs typeface="Times New Roman" panose="02020603050405020304" pitchFamily="18" charset="0"/>
              </a:rPr>
              <a:t>θα αναλυθούν </a:t>
            </a:r>
            <a:r>
              <a:rPr lang="el-GR" sz="2000" dirty="0" smtClean="0">
                <a:solidFill>
                  <a:srgbClr val="660066"/>
                </a:solidFill>
                <a:latin typeface="Times New Roman" panose="02020603050405020304" pitchFamily="18" charset="0"/>
                <a:cs typeface="Times New Roman" panose="02020603050405020304" pitchFamily="18" charset="0"/>
              </a:rPr>
              <a:t>οι </a:t>
            </a:r>
            <a:r>
              <a:rPr lang="el-GR" sz="2000" dirty="0">
                <a:solidFill>
                  <a:srgbClr val="660066"/>
                </a:solidFill>
                <a:latin typeface="Times New Roman" panose="02020603050405020304" pitchFamily="18" charset="0"/>
                <a:cs typeface="Times New Roman" panose="02020603050405020304" pitchFamily="18" charset="0"/>
              </a:rPr>
              <a:t>κυριότεροι περιβαλλοντικοί κίνδυνοι για την </a:t>
            </a:r>
            <a:r>
              <a:rPr lang="el-GR" sz="2000" dirty="0" smtClean="0">
                <a:solidFill>
                  <a:srgbClr val="660066"/>
                </a:solidFill>
                <a:latin typeface="Times New Roman" panose="02020603050405020304" pitchFamily="18" charset="0"/>
                <a:cs typeface="Times New Roman" panose="02020603050405020304" pitchFamily="18" charset="0"/>
              </a:rPr>
              <a:t>υγεία:</a:t>
            </a:r>
          </a:p>
          <a:p>
            <a:pPr>
              <a:buFont typeface="Wingdings" panose="05000000000000000000" pitchFamily="2" charset="2"/>
              <a:buChar char="v"/>
            </a:pPr>
            <a:r>
              <a:rPr lang="el-GR" sz="2000" dirty="0" smtClean="0">
                <a:latin typeface="Times New Roman" panose="02020603050405020304" pitchFamily="18" charset="0"/>
                <a:cs typeface="Times New Roman" panose="02020603050405020304" pitchFamily="18" charset="0"/>
              </a:rPr>
              <a:t>Ρυπογόνοι παράγοντες  της </a:t>
            </a:r>
            <a:r>
              <a:rPr lang="el-GR" sz="2000" dirty="0">
                <a:latin typeface="Times New Roman" panose="02020603050405020304" pitchFamily="18" charset="0"/>
                <a:cs typeface="Times New Roman" panose="02020603050405020304" pitchFamily="18" charset="0"/>
              </a:rPr>
              <a:t>ατμόσφαιρας των εσωτερικών  </a:t>
            </a:r>
            <a:r>
              <a:rPr lang="el-GR" sz="2000" dirty="0" smtClean="0">
                <a:latin typeface="Times New Roman" panose="02020603050405020304" pitchFamily="18" charset="0"/>
                <a:cs typeface="Times New Roman" panose="02020603050405020304" pitchFamily="18" charset="0"/>
              </a:rPr>
              <a:t>χώρων</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Εξωτερική Ατμοσφαιρική Ρύπανση </a:t>
            </a:r>
            <a:endParaRPr lang="el-GR"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Χημική </a:t>
            </a:r>
            <a:r>
              <a:rPr lang="el-GR" sz="2000" dirty="0" smtClean="0">
                <a:latin typeface="Times New Roman" panose="02020603050405020304" pitchFamily="18" charset="0"/>
                <a:cs typeface="Times New Roman" panose="02020603050405020304" pitchFamily="18" charset="0"/>
              </a:rPr>
              <a:t>Ασφάλεια</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Ηλεκτρομαγνητικά πεδία </a:t>
            </a:r>
            <a:endParaRPr lang="el-GR" sz="20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Ηλεκτρομαγνητική Ακτινοβολία Κινητής </a:t>
            </a:r>
            <a:r>
              <a:rPr lang="el-GR" sz="2000" dirty="0" smtClean="0">
                <a:latin typeface="Times New Roman" panose="02020603050405020304" pitchFamily="18" charset="0"/>
                <a:cs typeface="Times New Roman" panose="02020603050405020304" pitchFamily="18" charset="0"/>
              </a:rPr>
              <a:t>Τηλεφωνίας</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Ιοντίζουσα </a:t>
            </a:r>
            <a:r>
              <a:rPr lang="el-GR" sz="2000" dirty="0" smtClean="0">
                <a:latin typeface="Times New Roman" panose="02020603050405020304" pitchFamily="18" charset="0"/>
                <a:cs typeface="Times New Roman" panose="02020603050405020304" pitchFamily="18" charset="0"/>
              </a:rPr>
              <a:t>Ακτινοβολία</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Υπεριώδης </a:t>
            </a:r>
            <a:r>
              <a:rPr lang="el-GR" sz="2000" dirty="0" smtClean="0">
                <a:latin typeface="Times New Roman" panose="02020603050405020304" pitchFamily="18" charset="0"/>
                <a:cs typeface="Times New Roman" panose="02020603050405020304" pitchFamily="18" charset="0"/>
              </a:rPr>
              <a:t>Ακτινοβολία</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Διατροφή και Ασφάλεια </a:t>
            </a:r>
            <a:r>
              <a:rPr lang="el-GR" sz="2000" dirty="0" smtClean="0">
                <a:latin typeface="Times New Roman" panose="02020603050405020304" pitchFamily="18" charset="0"/>
                <a:cs typeface="Times New Roman" panose="02020603050405020304" pitchFamily="18" charset="0"/>
              </a:rPr>
              <a:t>Τροφίμων</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Ασφάλεια Ύδρευσης και Διάθεσης </a:t>
            </a:r>
            <a:r>
              <a:rPr lang="el-GR" sz="2000" dirty="0" smtClean="0">
                <a:latin typeface="Times New Roman" panose="02020603050405020304" pitchFamily="18" charset="0"/>
                <a:cs typeface="Times New Roman" panose="02020603050405020304" pitchFamily="18" charset="0"/>
              </a:rPr>
              <a:t>Αποβλήτων</a:t>
            </a:r>
          </a:p>
          <a:p>
            <a:pPr>
              <a:buFont typeface="Wingdings" panose="05000000000000000000" pitchFamily="2" charset="2"/>
              <a:buChar char="v"/>
            </a:pPr>
            <a:r>
              <a:rPr lang="el-GR" sz="2000" dirty="0" smtClean="0">
                <a:latin typeface="Times New Roman" panose="02020603050405020304" pitchFamily="18" charset="0"/>
                <a:cs typeface="Times New Roman" panose="02020603050405020304" pitchFamily="18" charset="0"/>
              </a:rPr>
              <a:t>Θόρυβος</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Παγκόσμιες Περιβαλλοντικές </a:t>
            </a:r>
            <a:r>
              <a:rPr lang="el-GR" sz="2000" dirty="0" smtClean="0">
                <a:latin typeface="Times New Roman" panose="02020603050405020304" pitchFamily="18" charset="0"/>
                <a:cs typeface="Times New Roman" panose="02020603050405020304" pitchFamily="18" charset="0"/>
              </a:rPr>
              <a:t>Αλλαγές</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Καταστροφές και Έκτακτες </a:t>
            </a:r>
            <a:r>
              <a:rPr lang="el-GR" sz="2000" dirty="0" smtClean="0">
                <a:latin typeface="Times New Roman" panose="02020603050405020304" pitchFamily="18" charset="0"/>
                <a:cs typeface="Times New Roman" panose="02020603050405020304" pitchFamily="18" charset="0"/>
              </a:rPr>
              <a:t>Ανάγκες</a:t>
            </a:r>
          </a:p>
          <a:p>
            <a:pPr>
              <a:buFont typeface="Wingdings" panose="05000000000000000000" pitchFamily="2" charset="2"/>
              <a:buChar char="v"/>
            </a:pPr>
            <a:r>
              <a:rPr lang="el-GR" sz="2000" dirty="0">
                <a:latin typeface="Times New Roman" panose="02020603050405020304" pitchFamily="18" charset="0"/>
                <a:cs typeface="Times New Roman" panose="02020603050405020304" pitchFamily="18" charset="0"/>
              </a:rPr>
              <a:t>Κίνδυνοι από το Οικιακό περιβάλλον</a:t>
            </a:r>
          </a:p>
        </p:txBody>
      </p:sp>
    </p:spTree>
    <p:extLst>
      <p:ext uri="{BB962C8B-B14F-4D97-AF65-F5344CB8AC3E}">
        <p14:creationId xmlns:p14="http://schemas.microsoft.com/office/powerpoint/2010/main" xmlns="" val="3679562581"/>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305800" cy="1143000"/>
          </a:xfrm>
        </p:spPr>
        <p:txBody>
          <a:bodyPr>
            <a:noAutofit/>
          </a:bodyPr>
          <a:lstStyle/>
          <a:p>
            <a:pPr marL="914400" indent="-914400" algn="ctr">
              <a:buFont typeface="+mj-lt"/>
              <a:buAutoNum type="arabicPeriod" startAt="5"/>
            </a:pPr>
            <a:r>
              <a:rPr lang="el-GR" sz="3600" b="1" dirty="0" smtClean="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ΔΙΑΡΚΕΙΑ</a:t>
            </a:r>
            <a:endParaRPr lang="el-GR" sz="3600" b="1" dirty="0">
              <a:solidFill>
                <a:srgbClr val="993366"/>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Subtitle 2"/>
          <p:cNvSpPr>
            <a:spLocks noGrp="1"/>
          </p:cNvSpPr>
          <p:nvPr>
            <p:ph sz="quarter" idx="1"/>
          </p:nvPr>
        </p:nvSpPr>
        <p:spPr>
          <a:xfrm>
            <a:off x="304800" y="1600200"/>
            <a:ext cx="8305800" cy="4873752"/>
          </a:xfrm>
        </p:spPr>
        <p:txBody>
          <a:bodyPr>
            <a:noAutofit/>
          </a:bodyPr>
          <a:lstStyle/>
          <a:p>
            <a:pPr marL="0" indent="0" algn="just">
              <a:buNone/>
            </a:pPr>
            <a:r>
              <a:rPr lang="el-GR" sz="1800" dirty="0" smtClean="0">
                <a:latin typeface="Times New Roman" panose="02020603050405020304" pitchFamily="18" charset="0"/>
                <a:cs typeface="Times New Roman" panose="02020603050405020304" pitchFamily="18" charset="0"/>
              </a:rPr>
              <a:t>	</a:t>
            </a:r>
            <a:r>
              <a:rPr lang="el-GR" sz="2000" dirty="0" smtClean="0">
                <a:solidFill>
                  <a:schemeClr val="tx1"/>
                </a:solidFill>
                <a:latin typeface="Times New Roman" panose="02020603050405020304" pitchFamily="18" charset="0"/>
                <a:cs typeface="Times New Roman" panose="02020603050405020304" pitchFamily="18" charset="0"/>
              </a:rPr>
              <a:t>Η </a:t>
            </a:r>
            <a:r>
              <a:rPr lang="el-GR" sz="2000" dirty="0">
                <a:solidFill>
                  <a:schemeClr val="tx1"/>
                </a:solidFill>
                <a:latin typeface="Times New Roman" panose="02020603050405020304" pitchFamily="18" charset="0"/>
                <a:cs typeface="Times New Roman" panose="02020603050405020304" pitchFamily="18" charset="0"/>
              </a:rPr>
              <a:t>υλοποίηση του προγράμματος περιλαμβάνει </a:t>
            </a:r>
            <a:r>
              <a:rPr lang="el-GR" sz="2000" b="1" dirty="0">
                <a:solidFill>
                  <a:srgbClr val="FF0000"/>
                </a:solidFill>
                <a:latin typeface="Times New Roman" panose="02020603050405020304" pitchFamily="18" charset="0"/>
                <a:cs typeface="Times New Roman" panose="02020603050405020304" pitchFamily="18" charset="0"/>
              </a:rPr>
              <a:t>τρεις κύκλους μαθημάτων </a:t>
            </a:r>
            <a:r>
              <a:rPr lang="el-GR" sz="2000" dirty="0">
                <a:solidFill>
                  <a:schemeClr val="tx1"/>
                </a:solidFill>
                <a:latin typeface="Times New Roman" panose="02020603050405020304" pitchFamily="18" charset="0"/>
                <a:cs typeface="Times New Roman" panose="02020603050405020304" pitchFamily="18" charset="0"/>
              </a:rPr>
              <a:t>και εκπαίδευσης, με ομοιογενή και ισοβαρή κατανομή του εκπαιδευτικού περιεχομένου τους</a:t>
            </a:r>
            <a:r>
              <a:rPr lang="el-GR" sz="2000" dirty="0" smtClean="0">
                <a:solidFill>
                  <a:schemeClr val="tx1"/>
                </a:solidFill>
                <a:latin typeface="Times New Roman" panose="02020603050405020304" pitchFamily="18" charset="0"/>
                <a:cs typeface="Times New Roman" panose="02020603050405020304" pitchFamily="18" charset="0"/>
              </a:rPr>
              <a:t>:</a:t>
            </a:r>
          </a:p>
          <a:p>
            <a:pPr algn="just"/>
            <a:endParaRPr lang="el-GR" sz="2000" dirty="0">
              <a:solidFill>
                <a:schemeClr val="tx1"/>
              </a:solidFill>
              <a:latin typeface="Times New Roman" panose="02020603050405020304" pitchFamily="18" charset="0"/>
              <a:cs typeface="Times New Roman" panose="02020603050405020304" pitchFamily="18" charset="0"/>
            </a:endParaRPr>
          </a:p>
          <a:p>
            <a:pPr marL="0" indent="0" algn="just">
              <a:buNone/>
            </a:pPr>
            <a:r>
              <a:rPr lang="el-GR" sz="2000" dirty="0">
                <a:solidFill>
                  <a:schemeClr val="tx1"/>
                </a:solidFill>
                <a:latin typeface="Times New Roman" panose="02020603050405020304" pitchFamily="18" charset="0"/>
                <a:cs typeface="Times New Roman" panose="02020603050405020304" pitchFamily="18" charset="0"/>
              </a:rPr>
              <a:t>α) Κύκλος </a:t>
            </a:r>
            <a:r>
              <a:rPr lang="el-GR" sz="2000" b="1" i="1" dirty="0">
                <a:solidFill>
                  <a:schemeClr val="accent2">
                    <a:lumMod val="75000"/>
                  </a:schemeClr>
                </a:solidFill>
                <a:latin typeface="Times New Roman" panose="02020603050405020304" pitchFamily="18" charset="0"/>
                <a:cs typeface="Times New Roman" panose="02020603050405020304" pitchFamily="18" charset="0"/>
              </a:rPr>
              <a:t>θεωρητικών</a:t>
            </a:r>
            <a:r>
              <a:rPr lang="el-GR" sz="2000" dirty="0">
                <a:solidFill>
                  <a:schemeClr val="tx1"/>
                </a:solidFill>
                <a:latin typeface="Times New Roman" panose="02020603050405020304" pitchFamily="18" charset="0"/>
                <a:cs typeface="Times New Roman" panose="02020603050405020304" pitchFamily="18" charset="0"/>
              </a:rPr>
              <a:t> μαθημάτων και σεμιναρίων (1ο και 2ο  εξάμηνα σπουδών)</a:t>
            </a:r>
          </a:p>
          <a:p>
            <a:pPr marL="0" indent="0" algn="just">
              <a:buNone/>
            </a:pPr>
            <a:r>
              <a:rPr lang="el-GR" sz="2000" dirty="0">
                <a:solidFill>
                  <a:schemeClr val="tx1"/>
                </a:solidFill>
                <a:latin typeface="Times New Roman" panose="02020603050405020304" pitchFamily="18" charset="0"/>
                <a:cs typeface="Times New Roman" panose="02020603050405020304" pitchFamily="18" charset="0"/>
              </a:rPr>
              <a:t>β) Κύκλος </a:t>
            </a:r>
            <a:r>
              <a:rPr lang="el-GR" sz="2000" b="1" i="1" dirty="0">
                <a:solidFill>
                  <a:schemeClr val="accent2">
                    <a:lumMod val="75000"/>
                  </a:schemeClr>
                </a:solidFill>
                <a:latin typeface="Times New Roman" panose="02020603050405020304" pitchFamily="18" charset="0"/>
                <a:cs typeface="Times New Roman" panose="02020603050405020304" pitchFamily="18" charset="0"/>
              </a:rPr>
              <a:t>πρακτικής εκπαίδευσης </a:t>
            </a:r>
            <a:r>
              <a:rPr lang="el-GR" sz="2000" dirty="0">
                <a:solidFill>
                  <a:schemeClr val="tx1"/>
                </a:solidFill>
                <a:latin typeface="Times New Roman" panose="02020603050405020304" pitchFamily="18" charset="0"/>
                <a:cs typeface="Times New Roman" panose="02020603050405020304" pitchFamily="18" charset="0"/>
              </a:rPr>
              <a:t>και εξάσκησης (3ο εξάμηνο σπουδών)</a:t>
            </a:r>
          </a:p>
          <a:p>
            <a:pPr marL="0" indent="0" algn="just">
              <a:buNone/>
            </a:pPr>
            <a:r>
              <a:rPr lang="el-GR" sz="2000" dirty="0">
                <a:solidFill>
                  <a:schemeClr val="tx1"/>
                </a:solidFill>
                <a:latin typeface="Times New Roman" panose="02020603050405020304" pitchFamily="18" charset="0"/>
                <a:cs typeface="Times New Roman" panose="02020603050405020304" pitchFamily="18" charset="0"/>
              </a:rPr>
              <a:t>γ) Εκπαίδευση στην </a:t>
            </a:r>
            <a:r>
              <a:rPr lang="el-GR" sz="2000" b="1" i="1" dirty="0">
                <a:solidFill>
                  <a:schemeClr val="accent2">
                    <a:lumMod val="75000"/>
                  </a:schemeClr>
                </a:solidFill>
                <a:latin typeface="Times New Roman" panose="02020603050405020304" pitchFamily="18" charset="0"/>
                <a:cs typeface="Times New Roman" panose="02020603050405020304" pitchFamily="18" charset="0"/>
              </a:rPr>
              <a:t>ερευνητική σκέψη και πρακτική</a:t>
            </a:r>
            <a:r>
              <a:rPr lang="el-GR" sz="2000" dirty="0">
                <a:solidFill>
                  <a:schemeClr val="tx1"/>
                </a:solidFill>
                <a:latin typeface="Times New Roman" panose="02020603050405020304" pitchFamily="18" charset="0"/>
                <a:cs typeface="Times New Roman" panose="02020603050405020304" pitchFamily="18" charset="0"/>
              </a:rPr>
              <a:t> στον τομέα της ανάπτυξης και εφαρμογής ιστολογικών και μοριακών τεχνικών (3ο  εξάμηνο σπουδών</a:t>
            </a:r>
            <a:r>
              <a:rPr lang="el-GR" sz="2000" dirty="0" smtClean="0">
                <a:solidFill>
                  <a:schemeClr val="tx1"/>
                </a:solidFill>
                <a:latin typeface="Times New Roman" panose="02020603050405020304" pitchFamily="18" charset="0"/>
                <a:cs typeface="Times New Roman" panose="02020603050405020304" pitchFamily="18" charset="0"/>
              </a:rPr>
              <a:t>)</a:t>
            </a:r>
            <a:endParaRPr lang="el-GR" sz="20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5"/>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xmlns="" val="3981839106"/>
      </p:ext>
    </p:extLst>
  </p:cSld>
  <p:clrMapOvr>
    <a:masterClrMapping/>
  </p:clrMapOvr>
  <mc:AlternateContent xmlns:mc="http://schemas.openxmlformats.org/markup-compatibility/2006">
    <mc:Choice xmlns:p14="http://schemas.microsoft.com/office/powerpoint/2010/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1">
      <a:dk1>
        <a:sysClr val="windowText" lastClr="000000"/>
      </a:dk1>
      <a:lt1>
        <a:sysClr val="window" lastClr="FFFFFF"/>
      </a:lt1>
      <a:dk2>
        <a:srgbClr val="424456"/>
      </a:dk2>
      <a:lt2>
        <a:srgbClr val="FF0000"/>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513</TotalTime>
  <Words>1175</Words>
  <Application>Microsoft Office PowerPoint</Application>
  <PresentationFormat>Προβολή στην οθόνη (4:3)</PresentationFormat>
  <Paragraphs>121</Paragraphs>
  <Slides>17</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17</vt:i4>
      </vt:variant>
    </vt:vector>
  </HeadingPairs>
  <TitlesOfParts>
    <vt:vector size="18" baseType="lpstr">
      <vt:lpstr>Oriel</vt:lpstr>
      <vt:lpstr> δπμσ «υγεια και περιβαλλοντικοι παραγοντεσ»</vt:lpstr>
      <vt:lpstr>ΠΕΡΙΕΧΟΜΕΝΑ</vt:lpstr>
      <vt:lpstr>ΤΜΗΜΑΤΑ-ΣΥΝΤΟΝΙΣΤΕΣ</vt:lpstr>
      <vt:lpstr>Διαφάνεια 4</vt:lpstr>
      <vt:lpstr>ΑΝΤΙΚΕΙΜΕΝΟ</vt:lpstr>
      <vt:lpstr>Διαφάνεια 6</vt:lpstr>
      <vt:lpstr>ΣΚΟΠΟΣ</vt:lpstr>
      <vt:lpstr>ΠΕΡΙΕΧΟΜΕΝΟ </vt:lpstr>
      <vt:lpstr>ΔΙΑΡΚΕΙΑ</vt:lpstr>
      <vt:lpstr>ΔΟΜΗ</vt:lpstr>
      <vt:lpstr>ΠΕΡΙΓΡΑΦΗ ΤΩΝ ΜΑΘΗΜΑΤΩΝ</vt:lpstr>
      <vt:lpstr>Διαφάνεια 12</vt:lpstr>
      <vt:lpstr>Διαφάνεια 13</vt:lpstr>
      <vt:lpstr>Διαφάνεια 14</vt:lpstr>
      <vt:lpstr>Διαφάνεια 15</vt:lpstr>
      <vt:lpstr>Διαφάνεια 16</vt:lpstr>
      <vt:lpstr>Διαφάνεια 17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«ΥΓΕΙΑ ΚΑΙ ΠΕΡΙΒΑΛΛΟΝΤΙΚΟΙ ΠΑΡΑΓΟΝΤΕΣ» </dc:title>
  <dc:creator>Sofaki</dc:creator>
  <cp:lastModifiedBy>theodora</cp:lastModifiedBy>
  <cp:revision>73</cp:revision>
  <dcterms:created xsi:type="dcterms:W3CDTF">2006-08-16T00:00:00Z</dcterms:created>
  <dcterms:modified xsi:type="dcterms:W3CDTF">2018-11-08T18:57:53Z</dcterms:modified>
</cp:coreProperties>
</file>