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1"/>
  </p:notesMasterIdLst>
  <p:sldIdLst>
    <p:sldId id="316" r:id="rId2"/>
    <p:sldId id="348" r:id="rId3"/>
    <p:sldId id="351" r:id="rId4"/>
    <p:sldId id="344" r:id="rId5"/>
    <p:sldId id="352" r:id="rId6"/>
    <p:sldId id="353" r:id="rId7"/>
    <p:sldId id="350" r:id="rId8"/>
    <p:sldId id="349" r:id="rId9"/>
    <p:sldId id="328" r:id="rId10"/>
  </p:sldIdLst>
  <p:sldSz cx="12192000" cy="6858000"/>
  <p:notesSz cx="7010400" cy="9296400"/>
  <p:defaultTextStyle>
    <a:defPPr>
      <a:defRPr lang="mk-M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95878" autoAdjust="0"/>
  </p:normalViewPr>
  <p:slideViewPr>
    <p:cSldViewPr snapToGrid="0">
      <p:cViewPr varScale="1">
        <p:scale>
          <a:sx n="108" d="100"/>
          <a:sy n="108" d="100"/>
        </p:scale>
        <p:origin x="516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mk-M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E33A777-F638-4CCB-B5E2-A35600B708AA}" type="datetimeFigureOut">
              <a:rPr lang="mk-MK" smtClean="0"/>
              <a:pPr/>
              <a:t>15.10.2019</a:t>
            </a:fld>
            <a:endParaRPr lang="mk-M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mk-M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k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mk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9F7C6D2-894B-45DD-9E1E-9E186F2549F6}" type="slidenum">
              <a:rPr lang="mk-MK" smtClean="0"/>
              <a:pPr/>
              <a:t>‹#›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2783210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7C6D2-894B-45DD-9E1E-9E186F2549F6}" type="slidenum">
              <a:rPr lang="mk-MK" smtClean="0"/>
              <a:pPr/>
              <a:t>2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251598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7C6D2-894B-45DD-9E1E-9E186F2549F6}" type="slidenum">
              <a:rPr lang="mk-MK" smtClean="0"/>
              <a:pPr/>
              <a:t>3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3146647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7C6D2-894B-45DD-9E1E-9E186F2549F6}" type="slidenum">
              <a:rPr lang="mk-MK" smtClean="0"/>
              <a:pPr/>
              <a:t>7</a:t>
            </a:fld>
            <a:endParaRPr lang="mk-MK"/>
          </a:p>
        </p:txBody>
      </p:sp>
    </p:spTree>
    <p:extLst>
      <p:ext uri="{BB962C8B-B14F-4D97-AF65-F5344CB8AC3E}">
        <p14:creationId xmlns:p14="http://schemas.microsoft.com/office/powerpoint/2010/main" val="2105672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mk-M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mk-M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1D64-B1DA-4745-8318-C598A77CAE1C}" type="datetimeFigureOut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15.10.2019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B374-92C2-414C-A9E0-4B40C55D77BB}" type="slidenum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428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k-M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k-M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1D64-B1DA-4745-8318-C598A77CAE1C}" type="datetimeFigureOut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15.10.2019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B374-92C2-414C-A9E0-4B40C55D77BB}" type="slidenum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506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mk-M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k-M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1D64-B1DA-4745-8318-C598A77CAE1C}" type="datetimeFigureOut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15.10.2019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B374-92C2-414C-A9E0-4B40C55D77BB}" type="slidenum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40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k-M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k-M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1D64-B1DA-4745-8318-C598A77CAE1C}" type="datetimeFigureOut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15.10.2019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B374-92C2-414C-A9E0-4B40C55D77BB}" type="slidenum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726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mk-M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1D64-B1DA-4745-8318-C598A77CAE1C}" type="datetimeFigureOut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15.10.2019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B374-92C2-414C-A9E0-4B40C55D77BB}" type="slidenum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404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k-M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k-M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k-M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1D64-B1DA-4745-8318-C598A77CAE1C}" type="datetimeFigureOut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15.10.2019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B374-92C2-414C-A9E0-4B40C55D77BB}" type="slidenum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447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mk-M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k-M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k-M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1D64-B1DA-4745-8318-C598A77CAE1C}" type="datetimeFigureOut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15.10.2019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B374-92C2-414C-A9E0-4B40C55D77BB}" type="slidenum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02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k-M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1D64-B1DA-4745-8318-C598A77CAE1C}" type="datetimeFigureOut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15.10.2019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B374-92C2-414C-A9E0-4B40C55D77BB}" type="slidenum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786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1D64-B1DA-4745-8318-C598A77CAE1C}" type="datetimeFigureOut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15.10.2019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B374-92C2-414C-A9E0-4B40C55D77BB}" type="slidenum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33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mk-M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k-M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1D64-B1DA-4745-8318-C598A77CAE1C}" type="datetimeFigureOut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15.10.2019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B374-92C2-414C-A9E0-4B40C55D77BB}" type="slidenum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872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mk-M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mk-M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1D64-B1DA-4745-8318-C598A77CAE1C}" type="datetimeFigureOut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15.10.2019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B374-92C2-414C-A9E0-4B40C55D77BB}" type="slidenum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22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mk-M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k-M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51D64-B1DA-4745-8318-C598A77CAE1C}" type="datetimeFigureOut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15.10.2019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EB374-92C2-414C-A9E0-4B40C55D77BB}" type="slidenum">
              <a:rPr lang="mk-M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mk-M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23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k-M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S.Gjorgjeva@moepp.gov.m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A.Stefanovska@moepp.gov.m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" y="2436537"/>
            <a:ext cx="12191999" cy="113582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Ministry of Environment and Physical Planning (</a:t>
            </a:r>
            <a:r>
              <a:rPr lang="en-US" sz="4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MoEPP</a:t>
            </a:r>
            <a:r>
              <a:rPr lang="en-US" sz="48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) – PP5</a:t>
            </a:r>
            <a:endParaRPr lang="mk-MK" sz="4800" dirty="0">
              <a:solidFill>
                <a:schemeClr val="accent1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9326760" y="5955632"/>
            <a:ext cx="2777008" cy="797394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71B3E1"/>
                </a:solidFill>
                <a:latin typeface="Comic Sans MS" panose="030F0702030302020204" pitchFamily="66" charset="0"/>
              </a:rPr>
              <a:t>Thessaloniki, Republic of Greece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71B3E1"/>
                </a:solidFill>
                <a:latin typeface="Comic Sans MS" panose="030F0702030302020204" pitchFamily="66" charset="0"/>
              </a:rPr>
              <a:t>16.10.2019</a:t>
            </a:r>
            <a:endParaRPr lang="mk-MK" sz="2000" dirty="0">
              <a:solidFill>
                <a:srgbClr val="71B3E1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-1" y="4009022"/>
            <a:ext cx="12192000" cy="8608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spc="-100" dirty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Svetlana </a:t>
            </a:r>
            <a:r>
              <a:rPr lang="en-US" sz="2000" spc="-1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Gjorgjeva</a:t>
            </a:r>
            <a:r>
              <a:rPr lang="en-US" sz="2000" spc="-100" dirty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, Head of department</a:t>
            </a:r>
          </a:p>
          <a:p>
            <a:r>
              <a:rPr lang="en-US" sz="2000" spc="-100" dirty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Aneta </a:t>
            </a:r>
            <a:r>
              <a:rPr lang="en-US" sz="2000" spc="-1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Stefanovska</a:t>
            </a:r>
            <a:r>
              <a:rPr lang="en-US" sz="2000" spc="-100" dirty="0">
                <a:solidFill>
                  <a:schemeClr val="accent5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, Head of unit</a:t>
            </a:r>
            <a:endParaRPr lang="mk-MK" sz="2000" spc="-100" dirty="0">
              <a:solidFill>
                <a:schemeClr val="accent5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292100" y="6286080"/>
            <a:ext cx="3327400" cy="466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>
                <a:solidFill>
                  <a:srgbClr val="71B3E1"/>
                </a:solidFill>
                <a:latin typeface="Comic Sans MS" panose="030F0702030302020204" pitchFamily="66" charset="0"/>
              </a:rPr>
              <a:t>TRAP SC meeting</a:t>
            </a:r>
            <a:endParaRPr lang="mk-MK" sz="2000" dirty="0">
              <a:solidFill>
                <a:srgbClr val="71B3E1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FC0E6BD-48A2-4252-A5B1-85B46C42C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" y="295482"/>
            <a:ext cx="3734028" cy="7458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A5C300C7-585C-450D-8B3A-0EF7924805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4761" y="336517"/>
            <a:ext cx="2686050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214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136528" y="156955"/>
            <a:ext cx="10055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Comic Sans MS" pitchFamily="66" charset="0"/>
              </a:rPr>
              <a:t>Project activities</a:t>
            </a:r>
            <a:endParaRPr lang="mk-MK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529" y="823070"/>
            <a:ext cx="10058400" cy="2338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7710" y="5829151"/>
            <a:ext cx="896114" cy="8991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4644" y="1631895"/>
            <a:ext cx="1028877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Comic Sans MS" pitchFamily="66" charset="0"/>
              </a:rPr>
              <a:t>Preparation and participation to the Steering Committee Meetings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Preparation of the progress reports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Comic Sans MS" pitchFamily="66" charset="0"/>
              </a:rPr>
              <a:t>Contribution in identification </a:t>
            </a: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of emission sources and developing regional emission inventory for South east </a:t>
            </a:r>
            <a:r>
              <a:rPr lang="en-US" sz="2400" dirty="0" smtClean="0">
                <a:solidFill>
                  <a:srgbClr val="002060"/>
                </a:solidFill>
                <a:latin typeface="Comic Sans MS" pitchFamily="66" charset="0"/>
              </a:rPr>
              <a:t>region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Contribution to </a:t>
            </a:r>
            <a:r>
              <a:rPr lang="en-US" sz="2400" dirty="0" smtClean="0">
                <a:solidFill>
                  <a:srgbClr val="002060"/>
                </a:solidFill>
                <a:latin typeface="Comic Sans MS" pitchFamily="66" charset="0"/>
              </a:rPr>
              <a:t>assessment </a:t>
            </a: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of </a:t>
            </a:r>
            <a:r>
              <a:rPr lang="en-US" sz="2400" dirty="0" smtClean="0">
                <a:solidFill>
                  <a:srgbClr val="002060"/>
                </a:solidFill>
                <a:latin typeface="Comic Sans MS" pitchFamily="66" charset="0"/>
              </a:rPr>
              <a:t>basic health profile </a:t>
            </a: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and preparation of the Air Quality Health Risk Assessment for Bitola and </a:t>
            </a:r>
            <a:r>
              <a:rPr lang="en-US" sz="2400" dirty="0" err="1">
                <a:solidFill>
                  <a:srgbClr val="002060"/>
                </a:solidFill>
                <a:latin typeface="Comic Sans MS" pitchFamily="66" charset="0"/>
              </a:rPr>
              <a:t>Gevgelija</a:t>
            </a: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, including participation at all public events organized for these deliverables in Bitola and </a:t>
            </a:r>
            <a:r>
              <a:rPr lang="en-US" sz="2400" dirty="0" err="1">
                <a:solidFill>
                  <a:srgbClr val="002060"/>
                </a:solidFill>
                <a:latin typeface="Comic Sans MS" pitchFamily="66" charset="0"/>
              </a:rPr>
              <a:t>Gevgelija</a:t>
            </a:r>
            <a:endParaRPr lang="en-US" sz="2400" dirty="0">
              <a:solidFill>
                <a:srgbClr val="002060"/>
              </a:solidFill>
              <a:latin typeface="Comic Sans MS" pitchFamily="66" charset="0"/>
            </a:endParaRP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FC0E6BD-48A2-4252-A5B1-85B46C42C1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112115"/>
            <a:ext cx="3734028" cy="74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13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136528" y="156955"/>
            <a:ext cx="10055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Comic Sans MS" pitchFamily="66" charset="0"/>
              </a:rPr>
              <a:t>Project activities</a:t>
            </a:r>
            <a:endParaRPr lang="mk-MK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529" y="823070"/>
            <a:ext cx="10058400" cy="2338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7710" y="5829151"/>
            <a:ext cx="896114" cy="8991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2573" y="1757968"/>
            <a:ext cx="10371972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Assisting </a:t>
            </a: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at preparatory activities for developing the Air Quality Public Health </a:t>
            </a: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Index</a:t>
            </a:r>
          </a:p>
          <a:p>
            <a:pPr marL="457200" indent="-4572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Contribution to the </a:t>
            </a: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communication activities </a:t>
            </a:r>
            <a:r>
              <a:rPr lang="en-US" sz="2400" dirty="0" smtClean="0">
                <a:solidFill>
                  <a:srgbClr val="002060"/>
                </a:solidFill>
                <a:latin typeface="Comic Sans MS" pitchFamily="66" charset="0"/>
              </a:rPr>
              <a:t>within Air </a:t>
            </a: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quality and health sensitization campaign </a:t>
            </a:r>
          </a:p>
          <a:p>
            <a:pPr marL="457200" indent="-4572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Contribution </a:t>
            </a: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to preparatory activities for </a:t>
            </a:r>
            <a:r>
              <a:rPr lang="en-US" sz="2400" dirty="0" smtClean="0">
                <a:solidFill>
                  <a:srgbClr val="002060"/>
                </a:solidFill>
                <a:latin typeface="Comic Sans MS" pitchFamily="66" charset="0"/>
              </a:rPr>
              <a:t>preparation </a:t>
            </a: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of TOR </a:t>
            </a:r>
            <a:r>
              <a:rPr lang="en-US" sz="2400" dirty="0" smtClean="0">
                <a:solidFill>
                  <a:srgbClr val="002060"/>
                </a:solidFill>
                <a:latin typeface="Comic Sans MS" pitchFamily="66" charset="0"/>
              </a:rPr>
              <a:t>and opening the tender procedures</a:t>
            </a:r>
            <a:endParaRPr lang="en-US" sz="2400" dirty="0">
              <a:solidFill>
                <a:srgbClr val="002060"/>
              </a:solidFill>
              <a:latin typeface="Comic Sans MS" pitchFamily="66" charset="0"/>
            </a:endParaRPr>
          </a:p>
          <a:p>
            <a:pPr marL="457200" indent="-4572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  <a:latin typeface="Comic Sans MS" pitchFamily="66" charset="0"/>
              </a:rPr>
              <a:t>And </a:t>
            </a: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other administration </a:t>
            </a:r>
            <a:r>
              <a:rPr lang="en-US" sz="2400" dirty="0">
                <a:solidFill>
                  <a:srgbClr val="002060"/>
                </a:solidFill>
                <a:latin typeface="Comic Sans MS" pitchFamily="66" charset="0"/>
              </a:rPr>
              <a:t>activities</a:t>
            </a:r>
            <a:endParaRPr lang="en-US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FC0E6BD-48A2-4252-A5B1-85B46C42C1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112115"/>
            <a:ext cx="3734028" cy="74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13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8695" y="1930228"/>
            <a:ext cx="9794478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0"/>
              </a:spcBef>
              <a:spcAft>
                <a:spcPts val="1800"/>
              </a:spcAft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en-US" sz="2600" dirty="0">
                <a:solidFill>
                  <a:srgbClr val="002060"/>
                </a:solidFill>
                <a:latin typeface="Comic Sans MS" pitchFamily="66" charset="0"/>
              </a:rPr>
              <a:t>21.03.2019, Skype meeting with all project partners</a:t>
            </a:r>
          </a:p>
          <a:p>
            <a:pPr marL="457200" indent="-457200" algn="just">
              <a:spcBef>
                <a:spcPts val="600"/>
              </a:spcBef>
              <a:spcAft>
                <a:spcPts val="180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srgbClr val="002060"/>
                </a:solidFill>
                <a:latin typeface="Comic Sans MS" pitchFamily="66" charset="0"/>
              </a:rPr>
              <a:t>06.09.2019, meeting with the manager of </a:t>
            </a:r>
            <a:r>
              <a:rPr lang="en-US" sz="2600" dirty="0" err="1">
                <a:solidFill>
                  <a:srgbClr val="002060"/>
                </a:solidFill>
                <a:latin typeface="Comic Sans MS" pitchFamily="66" charset="0"/>
              </a:rPr>
              <a:t>Maneko</a:t>
            </a:r>
            <a:r>
              <a:rPr lang="en-US" sz="2600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2600" dirty="0" smtClean="0">
                <a:solidFill>
                  <a:srgbClr val="002060"/>
                </a:solidFill>
                <a:latin typeface="Comic Sans MS" pitchFamily="66" charset="0"/>
              </a:rPr>
              <a:t>Solutions for implementation of the activities under TD01 </a:t>
            </a:r>
          </a:p>
          <a:p>
            <a:pPr marL="457200" indent="-457200" algn="just">
              <a:spcBef>
                <a:spcPts val="600"/>
              </a:spcBef>
              <a:spcAft>
                <a:spcPts val="180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srgbClr val="002060"/>
                </a:solidFill>
                <a:latin typeface="Comic Sans MS" pitchFamily="66" charset="0"/>
              </a:rPr>
              <a:t>Regular </a:t>
            </a:r>
            <a:r>
              <a:rPr lang="en-US" sz="2600" dirty="0">
                <a:solidFill>
                  <a:srgbClr val="002060"/>
                </a:solidFill>
                <a:latin typeface="Comic Sans MS" pitchFamily="66" charset="0"/>
              </a:rPr>
              <a:t>coordination meetings with CCC (on daily and week basis) including coordination with other partners</a:t>
            </a:r>
          </a:p>
          <a:p>
            <a:pPr marL="457200" indent="-457200">
              <a:spcBef>
                <a:spcPct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529" y="823070"/>
            <a:ext cx="10058400" cy="2338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986" y="5885457"/>
            <a:ext cx="896114" cy="89916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39458" y="238295"/>
            <a:ext cx="1005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Comic Sans MS" pitchFamily="66" charset="0"/>
              </a:rPr>
              <a:t>Coordination meetings</a:t>
            </a:r>
            <a:endParaRPr lang="mk-MK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FC0E6BD-48A2-4252-A5B1-85B46C42C1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12115"/>
            <a:ext cx="3734028" cy="74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499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529" y="823070"/>
            <a:ext cx="10058400" cy="2338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986" y="5885457"/>
            <a:ext cx="896114" cy="89916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39458" y="238295"/>
            <a:ext cx="10055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Comic Sans MS" pitchFamily="66" charset="0"/>
              </a:rPr>
              <a:t>Procurement a</a:t>
            </a:r>
            <a:r>
              <a:rPr lang="en-US" sz="3600" b="1" dirty="0" smtClean="0">
                <a:solidFill>
                  <a:srgbClr val="002060"/>
                </a:solidFill>
                <a:latin typeface="Comic Sans MS" pitchFamily="66" charset="0"/>
              </a:rPr>
              <a:t>ctivities status</a:t>
            </a:r>
            <a:endParaRPr lang="mk-MK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FC0E6BD-48A2-4252-A5B1-85B46C42C1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12115"/>
            <a:ext cx="3734028" cy="745885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E943699B-A9A8-444D-9B36-21CDF3F621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561056"/>
              </p:ext>
            </p:extLst>
          </p:nvPr>
        </p:nvGraphicFramePr>
        <p:xfrm>
          <a:off x="723609" y="1364777"/>
          <a:ext cx="10746340" cy="446531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14214">
                  <a:extLst>
                    <a:ext uri="{9D8B030D-6E8A-4147-A177-3AD203B41FA5}">
                      <a16:colId xmlns:a16="http://schemas.microsoft.com/office/drawing/2014/main" xmlns="" val="2296380155"/>
                    </a:ext>
                  </a:extLst>
                </a:gridCol>
                <a:gridCol w="3262651">
                  <a:extLst>
                    <a:ext uri="{9D8B030D-6E8A-4147-A177-3AD203B41FA5}">
                      <a16:colId xmlns:a16="http://schemas.microsoft.com/office/drawing/2014/main" xmlns="" val="3389412700"/>
                    </a:ext>
                  </a:extLst>
                </a:gridCol>
                <a:gridCol w="1606858">
                  <a:extLst>
                    <a:ext uri="{9D8B030D-6E8A-4147-A177-3AD203B41FA5}">
                      <a16:colId xmlns:a16="http://schemas.microsoft.com/office/drawing/2014/main" xmlns="" val="2916593892"/>
                    </a:ext>
                  </a:extLst>
                </a:gridCol>
                <a:gridCol w="1597981"/>
                <a:gridCol w="3364636">
                  <a:extLst>
                    <a:ext uri="{9D8B030D-6E8A-4147-A177-3AD203B41FA5}">
                      <a16:colId xmlns:a16="http://schemas.microsoft.com/office/drawing/2014/main" xmlns="" val="2119044313"/>
                    </a:ext>
                  </a:extLst>
                </a:gridCol>
              </a:tblGrid>
              <a:tr h="8686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>
                          <a:latin typeface="Comic Sans MS" panose="030F0702030302020204" pitchFamily="66" charset="0"/>
                        </a:rPr>
                        <a:t>Tender No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>
                          <a:latin typeface="Comic Sans MS" panose="030F0702030302020204" pitchFamily="66" charset="0"/>
                        </a:rPr>
                        <a:t>Name of the tender</a:t>
                      </a: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Comic Sans MS" panose="030F0702030302020204" pitchFamily="66" charset="0"/>
                          <a:ea typeface=""/>
                          <a:cs typeface=""/>
                        </a:rPr>
                        <a:t>WP /</a:t>
                      </a:r>
                    </a:p>
                    <a:p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Deliverable</a:t>
                      </a: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Budget</a:t>
                      </a: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Status</a:t>
                      </a: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6601166"/>
                  </a:ext>
                </a:extLst>
              </a:tr>
              <a:tr h="25151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b="1" dirty="0">
                          <a:latin typeface="Comic Sans MS" panose="030F0702030302020204" pitchFamily="66" charset="0"/>
                        </a:rPr>
                        <a:t>TD01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External expertise for preparation of technical specification of monitoring equipment and external expertise for preparation of tender procedure for procurement of monitoring station for </a:t>
                      </a:r>
                      <a:r>
                        <a:rPr lang="en-US" sz="1600" dirty="0" err="1" smtClean="0">
                          <a:latin typeface="Comic Sans MS" panose="030F0702030302020204" pitchFamily="66" charset="0"/>
                        </a:rPr>
                        <a:t>Gevgelija</a:t>
                      </a:r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 and upgrade of the monitoring station in </a:t>
                      </a:r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Bitola</a:t>
                      </a:r>
                      <a:endParaRPr lang="en-US" sz="1600" dirty="0" smtClean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4.5.1 </a:t>
                      </a:r>
                      <a:r>
                        <a:rPr lang="en-US" sz="1600" dirty="0">
                          <a:latin typeface="Comic Sans MS" panose="030F0702030302020204" pitchFamily="66" charset="0"/>
                        </a:rPr>
                        <a:t>and </a:t>
                      </a:r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4.5.2</a:t>
                      </a: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Comic Sans MS" panose="030F0702030302020204" pitchFamily="66" charset="0"/>
                        </a:rPr>
                        <a:t>4.200 Euro</a:t>
                      </a:r>
                      <a:endParaRPr lang="en-US" sz="1600" dirty="0" smtClean="0">
                        <a:latin typeface="Comic Sans MS" panose="030F0702030302020204" pitchFamily="66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sz="1600" dirty="0" smtClean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Signed</a:t>
                      </a:r>
                      <a:r>
                        <a:rPr lang="en-US" sz="1600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US" sz="1600" baseline="0" dirty="0" smtClean="0">
                          <a:latin typeface="Comic Sans MS" panose="030F0702030302020204" pitchFamily="66" charset="0"/>
                        </a:rPr>
                        <a:t>contract </a:t>
                      </a:r>
                      <a:r>
                        <a:rPr lang="en-US" sz="1600" baseline="0" dirty="0" smtClean="0">
                          <a:latin typeface="Comic Sans MS" panose="030F0702030302020204" pitchFamily="66" charset="0"/>
                        </a:rPr>
                        <a:t>on 5th </a:t>
                      </a:r>
                      <a:r>
                        <a:rPr lang="en-US" sz="1600" baseline="0" dirty="0" smtClean="0">
                          <a:latin typeface="Comic Sans MS" panose="030F0702030302020204" pitchFamily="66" charset="0"/>
                        </a:rPr>
                        <a:t>September </a:t>
                      </a:r>
                      <a:r>
                        <a:rPr lang="en-US" sz="1600" baseline="0" dirty="0" smtClean="0">
                          <a:latin typeface="Comic Sans MS" panose="030F0702030302020204" pitchFamily="66" charset="0"/>
                        </a:rPr>
                        <a:t>2019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>
                          <a:latin typeface="Comic Sans MS" panose="030F0702030302020204" pitchFamily="66" charset="0"/>
                        </a:rPr>
                        <a:t>Period of implementation, 1 month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>
                          <a:latin typeface="Comic Sans MS" panose="030F0702030302020204" pitchFamily="66" charset="0"/>
                        </a:rPr>
                        <a:t>Market analysis, tec</a:t>
                      </a:r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hnical specification</a:t>
                      </a:r>
                      <a:r>
                        <a:rPr lang="en-US" sz="1600" baseline="0" dirty="0" smtClean="0">
                          <a:latin typeface="Comic Sans MS" panose="030F0702030302020204" pitchFamily="66" charset="0"/>
                        </a:rPr>
                        <a:t> and complete tender dossier prepared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>
                          <a:latin typeface="Comic Sans MS" panose="030F0702030302020204" pitchFamily="66" charset="0"/>
                        </a:rPr>
                        <a:t>Completed activities within this tender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62566889"/>
                  </a:ext>
                </a:extLst>
              </a:tr>
              <a:tr h="8418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b="1" dirty="0" smtClean="0">
                          <a:latin typeface="Comic Sans MS" panose="030F0702030302020204" pitchFamily="66" charset="0"/>
                        </a:rPr>
                        <a:t>TD03 </a:t>
                      </a:r>
                      <a:endParaRPr lang="en-US" sz="16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Procurement of monitoring equipment for air quality measurements</a:t>
                      </a: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>
                          <a:latin typeface="Comic Sans MS" panose="030F0702030302020204" pitchFamily="66" charset="0"/>
                        </a:rPr>
                        <a:t>4.5.3</a:t>
                      </a: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Comic Sans MS" panose="030F0702030302020204" pitchFamily="66" charset="0"/>
                        </a:rPr>
                        <a:t>250.000 Euro</a:t>
                      </a:r>
                      <a:endParaRPr lang="en-US" sz="1600" dirty="0" smtClean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>
                          <a:latin typeface="Comic Sans MS" panose="030F0702030302020204" pitchFamily="66" charset="0"/>
                        </a:rPr>
                        <a:t>TD prepared within TD01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Comic Sans MS" panose="030F0702030302020204" pitchFamily="66" charset="0"/>
                          <a:ea typeface=""/>
                          <a:cs typeface=""/>
                        </a:rPr>
                        <a:t>Planned to be opened until end of October 2019</a:t>
                      </a:r>
                      <a:endParaRPr lang="mk-MK" sz="1600" kern="1200" baseline="0" dirty="0" smtClean="0">
                        <a:solidFill>
                          <a:schemeClr val="dk1"/>
                        </a:solidFill>
                        <a:latin typeface="Comic Sans MS" panose="030F0702030302020204" pitchFamily="66" charset="0"/>
                        <a:ea typeface=""/>
                        <a:cs typeface="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20662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783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529" y="823070"/>
            <a:ext cx="10058400" cy="2338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986" y="5885457"/>
            <a:ext cx="896114" cy="89916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39458" y="238295"/>
            <a:ext cx="10055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Comic Sans MS" pitchFamily="66" charset="0"/>
              </a:rPr>
              <a:t>Procurement a</a:t>
            </a:r>
            <a:r>
              <a:rPr lang="en-US" sz="3600" b="1" dirty="0" smtClean="0">
                <a:solidFill>
                  <a:srgbClr val="002060"/>
                </a:solidFill>
                <a:latin typeface="Comic Sans MS" pitchFamily="66" charset="0"/>
              </a:rPr>
              <a:t>ctivities status</a:t>
            </a:r>
            <a:endParaRPr lang="mk-MK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FC0E6BD-48A2-4252-A5B1-85B46C42C1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12115"/>
            <a:ext cx="3734028" cy="745885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E943699B-A9A8-444D-9B36-21CDF3F621B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23609" y="1391580"/>
          <a:ext cx="10746340" cy="44910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14214">
                  <a:extLst>
                    <a:ext uri="{9D8B030D-6E8A-4147-A177-3AD203B41FA5}">
                      <a16:colId xmlns:a16="http://schemas.microsoft.com/office/drawing/2014/main" xmlns="" val="2296380155"/>
                    </a:ext>
                  </a:extLst>
                </a:gridCol>
                <a:gridCol w="3262651">
                  <a:extLst>
                    <a:ext uri="{9D8B030D-6E8A-4147-A177-3AD203B41FA5}">
                      <a16:colId xmlns:a16="http://schemas.microsoft.com/office/drawing/2014/main" xmlns="" val="3389412700"/>
                    </a:ext>
                  </a:extLst>
                </a:gridCol>
                <a:gridCol w="1606858">
                  <a:extLst>
                    <a:ext uri="{9D8B030D-6E8A-4147-A177-3AD203B41FA5}">
                      <a16:colId xmlns:a16="http://schemas.microsoft.com/office/drawing/2014/main" xmlns="" val="2916593892"/>
                    </a:ext>
                  </a:extLst>
                </a:gridCol>
                <a:gridCol w="1597981"/>
                <a:gridCol w="3364636">
                  <a:extLst>
                    <a:ext uri="{9D8B030D-6E8A-4147-A177-3AD203B41FA5}">
                      <a16:colId xmlns:a16="http://schemas.microsoft.com/office/drawing/2014/main" xmlns="" val="2119044313"/>
                    </a:ext>
                  </a:extLst>
                </a:gridCol>
              </a:tblGrid>
              <a:tr h="8418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>
                          <a:latin typeface="Comic Sans MS" panose="030F0702030302020204" pitchFamily="66" charset="0"/>
                        </a:rPr>
                        <a:t>Tender No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>
                          <a:latin typeface="Comic Sans MS" panose="030F0702030302020204" pitchFamily="66" charset="0"/>
                        </a:rPr>
                        <a:t>Name of the tender</a:t>
                      </a: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Deliverable</a:t>
                      </a: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Budget</a:t>
                      </a: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Status</a:t>
                      </a: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6601166"/>
                  </a:ext>
                </a:extLst>
              </a:tr>
              <a:tr h="23385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b="1" dirty="0" smtClean="0">
                          <a:latin typeface="Comic Sans MS" panose="030F0702030302020204" pitchFamily="66" charset="0"/>
                        </a:rPr>
                        <a:t>TD02</a:t>
                      </a:r>
                      <a:endParaRPr lang="en-US" sz="16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Engaging external expertise for conducting survey for emissions for households heating and development of air quality plan</a:t>
                      </a: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GB" sz="1600" dirty="0" smtClean="0">
                          <a:latin typeface="Comic Sans MS" panose="030F0702030302020204" pitchFamily="66" charset="0"/>
                        </a:rPr>
                        <a:t>3.5.2 and</a:t>
                      </a:r>
                    </a:p>
                    <a:p>
                      <a:r>
                        <a:rPr lang="en-GB" sz="1600" dirty="0" smtClean="0">
                          <a:latin typeface="Comic Sans MS" panose="030F0702030302020204" pitchFamily="66" charset="0"/>
                        </a:rPr>
                        <a:t>3.5.4</a:t>
                      </a: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Comic Sans MS" panose="030F0702030302020204" pitchFamily="66" charset="0"/>
                        </a:rPr>
                        <a:t>5380 Euro</a:t>
                      </a:r>
                      <a:endParaRPr lang="mk-MK" sz="1600" dirty="0" smtClean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/>
                          <a:ea typeface=""/>
                          <a:cs typeface=""/>
                        </a:rPr>
                        <a:t>Opened</a:t>
                      </a:r>
                      <a:endParaRPr lang="en-US" sz="1600" kern="1200" baseline="0" dirty="0" smtClean="0">
                        <a:solidFill>
                          <a:schemeClr val="dk1"/>
                        </a:solidFill>
                        <a:latin typeface="Comic Sans MS" panose="030F0702030302020204" pitchFamily="66" charset="0"/>
                        <a:ea typeface=""/>
                        <a:cs typeface="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latin typeface="Comic Sans MS" panose="030F0702030302020204" pitchFamily="66" charset="0"/>
                          <a:ea typeface=""/>
                          <a:cs typeface=""/>
                        </a:rPr>
                        <a:t>Deadline for submitting 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Comic Sans MS" panose="030F0702030302020204" pitchFamily="66" charset="0"/>
                          <a:ea typeface=""/>
                          <a:cs typeface=""/>
                        </a:rPr>
                        <a:t>offers is 18 October 2019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>
                          <a:latin typeface="Comic Sans MS" panose="030F0702030302020204" pitchFamily="66" charset="0"/>
                        </a:rPr>
                        <a:t>Period of implementation is 6 months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>
                          <a:latin typeface="Comic Sans MS" panose="030F0702030302020204" pitchFamily="66" charset="0"/>
                        </a:rPr>
                        <a:t>Contract should be sign in  November</a:t>
                      </a: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62566889"/>
                  </a:ext>
                </a:extLst>
              </a:tr>
              <a:tr h="841871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omic Sans MS" panose="030F0702030302020204" pitchFamily="66" charset="0"/>
                        </a:rPr>
                        <a:t>TD04</a:t>
                      </a:r>
                      <a:endParaRPr lang="en-US" sz="16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External expertise for analysis of the filters in the accredited chemical laboratory, including 1 year measuring campaign and collection of the samples</a:t>
                      </a: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4.5.4</a:t>
                      </a: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50.000 Euro</a:t>
                      </a:r>
                      <a:endParaRPr lang="mk-MK" sz="1600" dirty="0" smtClean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>
                          <a:latin typeface="Comic Sans MS" panose="030F0702030302020204" pitchFamily="66" charset="0"/>
                        </a:rPr>
                        <a:t>No activities yet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Planned to be opened after installation of the monitoring equipment</a:t>
                      </a:r>
                      <a:endParaRPr lang="mk-MK" sz="1600" kern="1200" dirty="0" smtClean="0">
                        <a:solidFill>
                          <a:schemeClr val="dk1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mk-MK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20662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63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61148" y="1641714"/>
            <a:ext cx="8482263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002060"/>
              </a:solidFill>
              <a:latin typeface="Comic Sans MS" pitchFamily="66" charset="0"/>
            </a:endParaRP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458" y="821230"/>
            <a:ext cx="10058400" cy="2338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986" y="5885457"/>
            <a:ext cx="896114" cy="89916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39458" y="238295"/>
            <a:ext cx="10055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Comic Sans MS" pitchFamily="66" charset="0"/>
              </a:rPr>
              <a:t>Finances</a:t>
            </a:r>
            <a:endParaRPr lang="mk-MK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FC0E6BD-48A2-4252-A5B1-85B46C42C1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112115"/>
            <a:ext cx="3734028" cy="745885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1A2BA116-4299-411F-8265-FFC0DF8381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451237"/>
              </p:ext>
            </p:extLst>
          </p:nvPr>
        </p:nvGraphicFramePr>
        <p:xfrm>
          <a:off x="1386691" y="1380420"/>
          <a:ext cx="9238025" cy="417971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71143">
                  <a:extLst>
                    <a:ext uri="{9D8B030D-6E8A-4147-A177-3AD203B41FA5}">
                      <a16:colId xmlns:a16="http://schemas.microsoft.com/office/drawing/2014/main" xmlns="" val="2296380155"/>
                    </a:ext>
                  </a:extLst>
                </a:gridCol>
                <a:gridCol w="2811529">
                  <a:extLst>
                    <a:ext uri="{9D8B030D-6E8A-4147-A177-3AD203B41FA5}">
                      <a16:colId xmlns:a16="http://schemas.microsoft.com/office/drawing/2014/main" xmlns="" val="2119044313"/>
                    </a:ext>
                  </a:extLst>
                </a:gridCol>
                <a:gridCol w="3055353">
                  <a:extLst>
                    <a:ext uri="{9D8B030D-6E8A-4147-A177-3AD203B41FA5}">
                      <a16:colId xmlns:a16="http://schemas.microsoft.com/office/drawing/2014/main" xmlns="" val="2613919428"/>
                    </a:ext>
                  </a:extLst>
                </a:gridCol>
              </a:tblGrid>
              <a:tr h="5728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800" dirty="0">
                          <a:latin typeface="Comic Sans MS" panose="030F0702030302020204" pitchFamily="66" charset="0"/>
                        </a:rPr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Comic Sans MS" panose="030F0702030302020204" pitchFamily="66" charset="0"/>
                        </a:rPr>
                        <a:t>Spent in EUR until now</a:t>
                      </a:r>
                      <a:endParaRPr lang="mk-MK" sz="1800" dirty="0">
                        <a:latin typeface="Comic Sans MS" panose="030F0702030302020204" pitchFamily="66" charset="0"/>
                      </a:endParaRPr>
                    </a:p>
                    <a:p>
                      <a:endParaRPr lang="mk-MK" sz="18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Comic Sans MS" panose="030F0702030302020204" pitchFamily="66" charset="0"/>
                        </a:rPr>
                        <a:t>Pre-financing received</a:t>
                      </a:r>
                      <a:endParaRPr lang="mk-MK" sz="1800" dirty="0">
                        <a:latin typeface="Comic Sans MS" panose="030F0702030302020204" pitchFamily="66" charset="0"/>
                      </a:endParaRPr>
                    </a:p>
                    <a:p>
                      <a:endParaRPr lang="mk-MK" sz="18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6601166"/>
                  </a:ext>
                </a:extLst>
              </a:tr>
              <a:tr h="4466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800" dirty="0">
                          <a:latin typeface="Comic Sans MS" panose="030F0702030302020204" pitchFamily="66" charset="0"/>
                        </a:rPr>
                        <a:t>Staff costs</a:t>
                      </a:r>
                      <a:endParaRPr lang="en-US" sz="18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r>
                        <a:rPr lang="en-US" sz="1800" dirty="0">
                          <a:latin typeface="Comic Sans MS" panose="030F0702030302020204" pitchFamily="66" charset="0"/>
                        </a:rPr>
                        <a:t>8018.32</a:t>
                      </a:r>
                      <a:endParaRPr lang="mk-MK" sz="18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row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>
                          <a:latin typeface="Comic Sans MS" panose="030F0702030302020204" pitchFamily="66" charset="0"/>
                        </a:rPr>
                        <a:t>56,497,85</a:t>
                      </a:r>
                    </a:p>
                    <a:p>
                      <a:pPr algn="ctr"/>
                      <a:endParaRPr lang="mk-MK" sz="1800" b="1" dirty="0">
                        <a:latin typeface="Comic Sans MS" panose="030F0702030302020204" pitchFamily="66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962566889"/>
                  </a:ext>
                </a:extLst>
              </a:tr>
              <a:tr h="8219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800" dirty="0">
                          <a:latin typeface="Comic Sans MS" panose="030F0702030302020204" pitchFamily="66" charset="0"/>
                        </a:rPr>
                        <a:t>Organization of SC meeting</a:t>
                      </a:r>
                      <a:r>
                        <a:rPr lang="en-US" sz="1800" baseline="0" dirty="0">
                          <a:latin typeface="Comic Sans MS" panose="030F0702030302020204" pitchFamily="66" charset="0"/>
                        </a:rPr>
                        <a:t> (</a:t>
                      </a:r>
                      <a:r>
                        <a:rPr lang="en-US" sz="1800" dirty="0">
                          <a:latin typeface="Comic Sans MS" panose="030F0702030302020204" pitchFamily="66" charset="0"/>
                        </a:rPr>
                        <a:t>conference</a:t>
                      </a:r>
                      <a:r>
                        <a:rPr lang="en-US" sz="1800" baseline="0" dirty="0">
                          <a:latin typeface="Comic Sans MS" panose="030F0702030302020204" pitchFamily="66" charset="0"/>
                        </a:rPr>
                        <a:t> room and c</a:t>
                      </a:r>
                      <a:r>
                        <a:rPr lang="en-US" sz="1800" dirty="0">
                          <a:latin typeface="Comic Sans MS" panose="030F0702030302020204" pitchFamily="66" charset="0"/>
                        </a:rPr>
                        <a:t>atering)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r>
                        <a:rPr lang="en-US" sz="1800" dirty="0">
                          <a:latin typeface="Comic Sans MS" panose="030F0702030302020204" pitchFamily="66" charset="0"/>
                        </a:rPr>
                        <a:t>323</a:t>
                      </a:r>
                      <a:endParaRPr lang="mk-MK" sz="18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mk-M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20662698"/>
                  </a:ext>
                </a:extLst>
              </a:tr>
              <a:tr h="5128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800" dirty="0">
                          <a:latin typeface="Comic Sans MS" panose="030F0702030302020204" pitchFamily="66" charset="0"/>
                        </a:rPr>
                        <a:t>Office and administration</a:t>
                      </a:r>
                      <a:endParaRPr lang="en-US" sz="1800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r>
                        <a:rPr lang="en-US" sz="1800" dirty="0">
                          <a:latin typeface="Comic Sans MS" panose="030F0702030302020204" pitchFamily="66" charset="0"/>
                        </a:rPr>
                        <a:t>23.06</a:t>
                      </a:r>
                      <a:r>
                        <a:rPr lang="mk-MK" sz="1800" dirty="0">
                          <a:latin typeface="Comic Sans MS" panose="030F0702030302020204" pitchFamily="66" charset="0"/>
                        </a:rPr>
                        <a:t>	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mk-M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77893383"/>
                  </a:ext>
                </a:extLst>
              </a:tr>
              <a:tr h="512809"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Comic Sans MS" panose="030F0702030302020204" pitchFamily="66" charset="0"/>
                        </a:rPr>
                        <a:t>Bank</a:t>
                      </a:r>
                      <a:r>
                        <a:rPr lang="en-US" sz="1800" b="0" baseline="0" dirty="0">
                          <a:latin typeface="Comic Sans MS" panose="030F0702030302020204" pitchFamily="66" charset="0"/>
                        </a:rPr>
                        <a:t> charges</a:t>
                      </a:r>
                      <a:endParaRPr lang="en-US" sz="1800" b="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latin typeface="Comic Sans MS" panose="030F0702030302020204" pitchFamily="66" charset="0"/>
                        </a:rPr>
                        <a:t>16.26</a:t>
                      </a:r>
                      <a:endParaRPr lang="mk-MK" sz="18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2809"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Comic Sans MS" panose="030F0702030302020204" pitchFamily="66" charset="0"/>
                        </a:rPr>
                        <a:t>Daily</a:t>
                      </a:r>
                      <a:r>
                        <a:rPr lang="en-US" sz="1800" b="0" baseline="0" dirty="0">
                          <a:latin typeface="Comic Sans MS" panose="030F0702030302020204" pitchFamily="66" charset="0"/>
                        </a:rPr>
                        <a:t> allowance for SCM</a:t>
                      </a:r>
                      <a:endParaRPr lang="en-US" sz="1800" b="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latin typeface="Comic Sans MS" panose="030F0702030302020204" pitchFamily="66" charset="0"/>
                        </a:rPr>
                        <a:t>62</a:t>
                      </a:r>
                      <a:endParaRPr lang="mk-MK" sz="18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01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800" b="1" dirty="0">
                          <a:latin typeface="Comic Sans MS" panose="030F0702030302020204" pitchFamily="66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algn="l"/>
                      <a:r>
                        <a:rPr lang="en-US" sz="1800" b="1" dirty="0">
                          <a:latin typeface="Comic Sans MS" panose="030F0702030302020204" pitchFamily="66" charset="0"/>
                        </a:rPr>
                        <a:t>8442.64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mk-MK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30331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7515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6091" y="1233856"/>
            <a:ext cx="10944664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en-US" sz="2200" dirty="0" smtClean="0">
                <a:solidFill>
                  <a:srgbClr val="002060"/>
                </a:solidFill>
                <a:latin typeface="Comic Sans MS" pitchFamily="66" charset="0"/>
              </a:rPr>
              <a:t>FLC after finalizing the payment for TD01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en-US" sz="2200" dirty="0" smtClean="0">
                <a:solidFill>
                  <a:srgbClr val="002060"/>
                </a:solidFill>
                <a:latin typeface="Comic Sans MS" pitchFamily="66" charset="0"/>
              </a:rPr>
              <a:t>Opening </a:t>
            </a:r>
            <a:r>
              <a:rPr lang="en-US" sz="2200" dirty="0">
                <a:solidFill>
                  <a:srgbClr val="002060"/>
                </a:solidFill>
                <a:latin typeface="Comic Sans MS" pitchFamily="66" charset="0"/>
              </a:rPr>
              <a:t>tender procedure for TD03 </a:t>
            </a:r>
            <a:r>
              <a:rPr lang="en-US" sz="2200" dirty="0">
                <a:solidFill>
                  <a:srgbClr val="002060"/>
                </a:solidFill>
                <a:latin typeface="Comic Sans MS" pitchFamily="66" charset="0"/>
              </a:rPr>
              <a:t>Procurement of monitoring equipment for air quality measurements and installation of the equipment in </a:t>
            </a:r>
            <a:r>
              <a:rPr lang="en-US" sz="2200" dirty="0" err="1">
                <a:solidFill>
                  <a:srgbClr val="002060"/>
                </a:solidFill>
                <a:latin typeface="Comic Sans MS" pitchFamily="66" charset="0"/>
              </a:rPr>
              <a:t>Gevgelija</a:t>
            </a:r>
            <a:r>
              <a:rPr lang="en-US" sz="2200" dirty="0">
                <a:solidFill>
                  <a:srgbClr val="002060"/>
                </a:solidFill>
                <a:latin typeface="Comic Sans MS" pitchFamily="66" charset="0"/>
              </a:rPr>
              <a:t> and </a:t>
            </a:r>
            <a:r>
              <a:rPr lang="en-US" sz="2200" dirty="0" smtClean="0">
                <a:solidFill>
                  <a:srgbClr val="002060"/>
                </a:solidFill>
                <a:latin typeface="Comic Sans MS" pitchFamily="66" charset="0"/>
              </a:rPr>
              <a:t>Bitola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Comic Sans MS" pitchFamily="66" charset="0"/>
              </a:rPr>
              <a:t>Engaging consultant (TD 02) </a:t>
            </a:r>
            <a:r>
              <a:rPr lang="en-US" sz="2200" dirty="0">
                <a:solidFill>
                  <a:srgbClr val="002060"/>
                </a:solidFill>
                <a:latin typeface="Comic Sans MS" pitchFamily="66" charset="0"/>
              </a:rPr>
              <a:t>and support in </a:t>
            </a:r>
            <a:r>
              <a:rPr lang="en-US" sz="2200" dirty="0" smtClean="0">
                <a:solidFill>
                  <a:srgbClr val="002060"/>
                </a:solidFill>
                <a:latin typeface="Comic Sans MS" pitchFamily="66" charset="0"/>
              </a:rPr>
              <a:t>the </a:t>
            </a:r>
            <a:r>
              <a:rPr lang="en-US" sz="2200" dirty="0">
                <a:solidFill>
                  <a:srgbClr val="002060"/>
                </a:solidFill>
                <a:latin typeface="Comic Sans MS" pitchFamily="66" charset="0"/>
              </a:rPr>
              <a:t>activities for </a:t>
            </a:r>
            <a:r>
              <a:rPr lang="en-US" sz="2200" dirty="0">
                <a:solidFill>
                  <a:srgbClr val="002060"/>
                </a:solidFill>
                <a:latin typeface="Comic Sans MS" pitchFamily="66" charset="0"/>
              </a:rPr>
              <a:t>conducting survey for emissions for households heating and develop specific part of a featured Air quality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Comic Sans MS" pitchFamily="66" charset="0"/>
              </a:rPr>
              <a:t>Contribution </a:t>
            </a:r>
            <a:r>
              <a:rPr lang="en-US" sz="2200" dirty="0">
                <a:solidFill>
                  <a:srgbClr val="002060"/>
                </a:solidFill>
                <a:latin typeface="Comic Sans MS" pitchFamily="66" charset="0"/>
              </a:rPr>
              <a:t>to preparation </a:t>
            </a:r>
            <a:r>
              <a:rPr lang="en-US" sz="2200" dirty="0">
                <a:solidFill>
                  <a:srgbClr val="002060"/>
                </a:solidFill>
                <a:latin typeface="Comic Sans MS" pitchFamily="66" charset="0"/>
              </a:rPr>
              <a:t>of </a:t>
            </a:r>
            <a:r>
              <a:rPr lang="en-US" sz="2200" dirty="0">
                <a:solidFill>
                  <a:srgbClr val="002060"/>
                </a:solidFill>
                <a:latin typeface="Comic Sans MS" pitchFamily="66" charset="0"/>
              </a:rPr>
              <a:t>deliverable for contribution of each emission </a:t>
            </a:r>
            <a:r>
              <a:rPr lang="en-US" sz="2200" dirty="0">
                <a:solidFill>
                  <a:srgbClr val="002060"/>
                </a:solidFill>
                <a:latin typeface="Comic Sans MS" pitchFamily="66" charset="0"/>
              </a:rPr>
              <a:t>source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Comic Sans MS" pitchFamily="66" charset="0"/>
              </a:rPr>
              <a:t>Contribution </a:t>
            </a:r>
            <a:r>
              <a:rPr lang="en-US" sz="2200" dirty="0">
                <a:solidFill>
                  <a:srgbClr val="002060"/>
                </a:solidFill>
                <a:latin typeface="Comic Sans MS" pitchFamily="66" charset="0"/>
              </a:rPr>
              <a:t>of project staff to preparation of Layman report and other communication activities within Air and Health Sensitization </a:t>
            </a:r>
            <a:r>
              <a:rPr lang="en-US" sz="2200" dirty="0">
                <a:solidFill>
                  <a:srgbClr val="002060"/>
                </a:solidFill>
                <a:latin typeface="Comic Sans MS" pitchFamily="66" charset="0"/>
              </a:rPr>
              <a:t>Campaign</a:t>
            </a:r>
            <a:endParaRPr lang="en-US" sz="2200" dirty="0">
              <a:solidFill>
                <a:srgbClr val="002060"/>
              </a:solidFill>
              <a:latin typeface="Comic Sans MS" pitchFamily="66" charset="0"/>
            </a:endParaRP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Comic Sans MS" pitchFamily="66" charset="0"/>
              </a:rPr>
              <a:t>Contribution to conducting trainings for relevant institutions for environment and health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529" y="823070"/>
            <a:ext cx="10058400" cy="2338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986" y="5885457"/>
            <a:ext cx="896114" cy="89916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39458" y="238295"/>
            <a:ext cx="100554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Comic Sans MS" pitchFamily="66" charset="0"/>
              </a:rPr>
              <a:t>Planned activities for the next period</a:t>
            </a:r>
            <a:endParaRPr lang="mk-MK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FC0E6BD-48A2-4252-A5B1-85B46C42C1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12115"/>
            <a:ext cx="3734028" cy="74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833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80792" y="3351985"/>
            <a:ext cx="58649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b="1" dirty="0">
                <a:solidFill>
                  <a:srgbClr val="4472C4">
                    <a:lumMod val="40000"/>
                    <a:lumOff val="60000"/>
                  </a:srgbClr>
                </a:solidFill>
              </a:rPr>
              <a:t>Thank you!</a:t>
            </a:r>
            <a:endParaRPr lang="mk-MK" sz="8000" b="1" dirty="0">
              <a:solidFill>
                <a:srgbClr val="4472C4">
                  <a:lumMod val="40000"/>
                  <a:lumOff val="60000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68899" y="1169409"/>
            <a:ext cx="6798199" cy="687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0">
              <a:spcBef>
                <a:spcPts val="800"/>
              </a:spcBef>
              <a:buNone/>
            </a:pPr>
            <a:r>
              <a:rPr lang="en-US" sz="1600" b="1" dirty="0">
                <a:solidFill>
                  <a:srgbClr val="4472C4">
                    <a:lumMod val="40000"/>
                    <a:lumOff val="60000"/>
                  </a:srgbClr>
                </a:solidFill>
                <a:latin typeface="Comic Sans MS" panose="030F0702030302020204" pitchFamily="66" charset="0"/>
              </a:rPr>
              <a:t>	</a:t>
            </a:r>
          </a:p>
          <a:p>
            <a:pPr marL="0" lvl="2" indent="0">
              <a:spcBef>
                <a:spcPts val="800"/>
              </a:spcBef>
              <a:buNone/>
            </a:pPr>
            <a:r>
              <a:rPr lang="en-US" sz="1600" b="1" dirty="0">
                <a:solidFill>
                  <a:srgbClr val="4472C4">
                    <a:lumMod val="40000"/>
                    <a:lumOff val="60000"/>
                  </a:srgbClr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6735893" y="323095"/>
            <a:ext cx="20717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2800" b="1" dirty="0">
                <a:solidFill>
                  <a:srgbClr val="4472C4">
                    <a:lumMod val="40000"/>
                    <a:lumOff val="60000"/>
                  </a:srgbClr>
                </a:solidFill>
              </a:rPr>
              <a:t>CONTACT </a:t>
            </a:r>
            <a:r>
              <a:rPr lang="en-US" sz="2800" b="1" dirty="0">
                <a:solidFill>
                  <a:srgbClr val="4472C4">
                    <a:lumMod val="40000"/>
                    <a:lumOff val="60000"/>
                  </a:srgbClr>
                </a:solidFill>
              </a:rPr>
              <a:t>U</a:t>
            </a:r>
            <a:r>
              <a:rPr lang="en" sz="2800" b="1" dirty="0">
                <a:solidFill>
                  <a:srgbClr val="4472C4">
                    <a:lumMod val="40000"/>
                    <a:lumOff val="60000"/>
                  </a:srgbClr>
                </a:solidFill>
              </a:rPr>
              <a:t>S</a:t>
            </a:r>
            <a:endParaRPr lang="mk-MK" sz="2800" b="1" dirty="0">
              <a:solidFill>
                <a:srgbClr val="4472C4">
                  <a:lumMod val="40000"/>
                  <a:lumOff val="60000"/>
                </a:srgb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975178"/>
              </p:ext>
            </p:extLst>
          </p:nvPr>
        </p:nvGraphicFramePr>
        <p:xfrm>
          <a:off x="6741363" y="1072353"/>
          <a:ext cx="5012671" cy="1960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910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215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17601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latin typeface="Comic Sans MS" panose="030F0702030302020204" pitchFamily="66" charset="0"/>
                        </a:rPr>
                        <a:t>Web:</a:t>
                      </a:r>
                      <a:endParaRPr lang="mk-M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latin typeface="Comic Sans MS" panose="030F0702030302020204" pitchFamily="66" charset="0"/>
                        </a:rPr>
                        <a:t>www.moepp.gov.mk</a:t>
                      </a:r>
                    </a:p>
                    <a:p>
                      <a:endParaRPr lang="mk-M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2731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latin typeface="Comic Sans MS" panose="030F0702030302020204" pitchFamily="66" charset="0"/>
                        </a:rPr>
                        <a:t>Portal:</a:t>
                      </a:r>
                      <a:endParaRPr lang="mk-M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latin typeface="Comic Sans MS" panose="030F0702030302020204" pitchFamily="66" charset="0"/>
                        </a:rPr>
                        <a:t>http://air.moepp.gov.mk</a:t>
                      </a:r>
                    </a:p>
                    <a:p>
                      <a:endParaRPr lang="mk-M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56814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latin typeface="Comic Sans MS" panose="030F0702030302020204" pitchFamily="66" charset="0"/>
                        </a:rPr>
                        <a:t>Email:</a:t>
                      </a:r>
                      <a:endParaRPr lang="mk-M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2" indent="0">
                        <a:spcBef>
                          <a:spcPts val="800"/>
                        </a:spcBef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  <a:hlinkClick r:id="rId3"/>
                        </a:rPr>
                        <a:t>S.Gjorgjeva@moepp.gov.mk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,</a:t>
                      </a:r>
                    </a:p>
                    <a:p>
                      <a:pPr marL="0" lvl="2" indent="0">
                        <a:spcBef>
                          <a:spcPts val="800"/>
                        </a:spcBef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  <a:hlinkClick r:id="rId4"/>
                        </a:rPr>
                        <a:t>A.Stefanovska@moepp.gov.mk</a:t>
                      </a:r>
                      <a:endParaRPr lang="mk-MK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681399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10501</TotalTime>
  <Words>548</Words>
  <Application>Microsoft Office PowerPoint</Application>
  <PresentationFormat>Widescreen</PresentationFormat>
  <Paragraphs>100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Comic Sans MS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Svetlana Gjorgjeva</dc:creator>
  <cp:lastModifiedBy>Aneta Donevska</cp:lastModifiedBy>
  <cp:revision>270</cp:revision>
  <cp:lastPrinted>2017-11-08T13:11:27Z</cp:lastPrinted>
  <dcterms:created xsi:type="dcterms:W3CDTF">2017-01-05T09:37:21Z</dcterms:created>
  <dcterms:modified xsi:type="dcterms:W3CDTF">2019-10-15T13:09:42Z</dcterms:modified>
</cp:coreProperties>
</file>